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37" r:id="rId2"/>
    <p:sldId id="425" r:id="rId3"/>
    <p:sldId id="438" r:id="rId4"/>
    <p:sldId id="462" r:id="rId5"/>
    <p:sldId id="439" r:id="rId6"/>
    <p:sldId id="416" r:id="rId7"/>
    <p:sldId id="440" r:id="rId8"/>
    <p:sldId id="441" r:id="rId9"/>
    <p:sldId id="463" r:id="rId10"/>
    <p:sldId id="442" r:id="rId11"/>
    <p:sldId id="443" r:id="rId12"/>
    <p:sldId id="355" r:id="rId13"/>
    <p:sldId id="446" r:id="rId14"/>
    <p:sldId id="465" r:id="rId15"/>
    <p:sldId id="358" r:id="rId16"/>
    <p:sldId id="447" r:id="rId17"/>
    <p:sldId id="475" r:id="rId18"/>
    <p:sldId id="361" r:id="rId19"/>
    <p:sldId id="448" r:id="rId20"/>
    <p:sldId id="419" r:id="rId21"/>
    <p:sldId id="449" r:id="rId22"/>
    <p:sldId id="364" r:id="rId23"/>
    <p:sldId id="450" r:id="rId24"/>
    <p:sldId id="470" r:id="rId25"/>
    <p:sldId id="471" r:id="rId26"/>
    <p:sldId id="367" r:id="rId27"/>
    <p:sldId id="451" r:id="rId28"/>
    <p:sldId id="370" r:id="rId29"/>
    <p:sldId id="452" r:id="rId30"/>
    <p:sldId id="466" r:id="rId31"/>
    <p:sldId id="477" r:id="rId32"/>
    <p:sldId id="394" r:id="rId33"/>
    <p:sldId id="453" r:id="rId34"/>
    <p:sldId id="467" r:id="rId35"/>
    <p:sldId id="391" r:id="rId36"/>
    <p:sldId id="454" r:id="rId37"/>
    <p:sldId id="468" r:id="rId38"/>
    <p:sldId id="373" r:id="rId39"/>
    <p:sldId id="455" r:id="rId40"/>
    <p:sldId id="410" r:id="rId41"/>
    <p:sldId id="456" r:id="rId42"/>
    <p:sldId id="464" r:id="rId43"/>
    <p:sldId id="472" r:id="rId44"/>
    <p:sldId id="473" r:id="rId45"/>
    <p:sldId id="476" r:id="rId46"/>
    <p:sldId id="474" r:id="rId47"/>
    <p:sldId id="382" r:id="rId48"/>
    <p:sldId id="458" r:id="rId49"/>
    <p:sldId id="384" r:id="rId50"/>
    <p:sldId id="459" r:id="rId51"/>
    <p:sldId id="469" r:id="rId52"/>
    <p:sldId id="385" r:id="rId53"/>
    <p:sldId id="460" r:id="rId54"/>
  </p:sldIdLst>
  <p:sldSz cx="9144000" cy="5143500" type="screen16x9"/>
  <p:notesSz cx="6797675"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A19"/>
    <a:srgbClr val="FF3300"/>
    <a:srgbClr val="FF0000"/>
    <a:srgbClr val="FA6461"/>
    <a:srgbClr val="ED5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4" autoAdjust="0"/>
  </p:normalViewPr>
  <p:slideViewPr>
    <p:cSldViewPr>
      <p:cViewPr>
        <p:scale>
          <a:sx n="75" d="100"/>
          <a:sy n="75" d="100"/>
        </p:scale>
        <p:origin x="-918" y="-3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69F712CA-67C9-442A-9A09-9F9126A22561}" type="datetimeFigureOut">
              <a:rPr lang="tr-TR" smtClean="0"/>
              <a:pPr/>
              <a:t>2.11.2018</a:t>
            </a:fld>
            <a:endParaRPr lang="tr-TR"/>
          </a:p>
        </p:txBody>
      </p:sp>
      <p:sp>
        <p:nvSpPr>
          <p:cNvPr id="4" name="3 Slayt Görüntüsü Yer Tutucusu"/>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F366B68-9779-4812-B54B-3EA9B5510BDB}" type="slidenum">
              <a:rPr lang="tr-TR" smtClean="0"/>
              <a:pPr/>
              <a:t>‹#›</a:t>
            </a:fld>
            <a:endParaRPr lang="tr-TR"/>
          </a:p>
        </p:txBody>
      </p:sp>
    </p:spTree>
    <p:extLst>
      <p:ext uri="{BB962C8B-B14F-4D97-AF65-F5344CB8AC3E}">
        <p14:creationId xmlns:p14="http://schemas.microsoft.com/office/powerpoint/2010/main" val="221293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3131840" y="1653648"/>
            <a:ext cx="6001936" cy="1102519"/>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endParaRPr lang="tr-TR" dirty="0"/>
          </a:p>
        </p:txBody>
      </p:sp>
      <p:sp>
        <p:nvSpPr>
          <p:cNvPr id="3" name="2 Alt Başlık"/>
          <p:cNvSpPr>
            <a:spLocks noGrp="1"/>
          </p:cNvSpPr>
          <p:nvPr>
            <p:ph type="subTitle" idx="1"/>
          </p:nvPr>
        </p:nvSpPr>
        <p:spPr>
          <a:xfrm>
            <a:off x="3131840" y="2895786"/>
            <a:ext cx="5979355" cy="1314450"/>
          </a:xfrm>
        </p:spPr>
        <p:txBody>
          <a:bodyPr>
            <a:normAutofit/>
          </a:bodyPr>
          <a:lstStyle>
            <a:lvl1pPr marL="0" indent="0" algn="ctr">
              <a:buNone/>
              <a:defRPr sz="20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5" name="4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dirty="0"/>
          </a:p>
        </p:txBody>
      </p:sp>
      <p:sp>
        <p:nvSpPr>
          <p:cNvPr id="6" name="5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dirty="0"/>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3976"/>
            <a:ext cx="30241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şlık, Dikey Metin">
    <p:spTree>
      <p:nvGrpSpPr>
        <p:cNvPr id="1" name=""/>
        <p:cNvGrpSpPr/>
        <p:nvPr/>
      </p:nvGrpSpPr>
      <p:grpSpPr>
        <a:xfrm>
          <a:off x="0" y="0"/>
          <a:ext cx="0" cy="0"/>
          <a:chOff x="0" y="0"/>
          <a:chExt cx="0" cy="0"/>
        </a:xfrm>
      </p:grpSpPr>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7" name="1 Başlık"/>
          <p:cNvSpPr>
            <a:spLocks noGrp="1"/>
          </p:cNvSpPr>
          <p:nvPr>
            <p:ph type="title"/>
          </p:nvPr>
        </p:nvSpPr>
        <p:spPr>
          <a:xfrm>
            <a:off x="3059832" y="205979"/>
            <a:ext cx="58326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10" y="141480"/>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2" y="923721"/>
            <a:ext cx="4681537" cy="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28993A8E-7A28-4856-9CEB-BD838B5B80FB}" type="datetimeFigureOut">
              <a:rPr lang="tr-TR" smtClean="0"/>
              <a:pPr/>
              <a:t>2.11.2018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073974A-1A38-4958-8EDE-884A3E1D3872}" type="slidenum">
              <a:rPr lang="tr-TR" smtClean="0"/>
              <a:pPr/>
              <a:t>‹#›</a:t>
            </a:fld>
            <a:endParaRPr lang="tr-TR"/>
          </a:p>
        </p:txBody>
      </p:sp>
    </p:spTree>
    <p:extLst>
      <p:ext uri="{BB962C8B-B14F-4D97-AF65-F5344CB8AC3E}">
        <p14:creationId xmlns:p14="http://schemas.microsoft.com/office/powerpoint/2010/main" val="225424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Özel Düzen">
    <p:spTree>
      <p:nvGrpSpPr>
        <p:cNvPr id="1" name=""/>
        <p:cNvGrpSpPr/>
        <p:nvPr/>
      </p:nvGrpSpPr>
      <p:grpSpPr>
        <a:xfrm>
          <a:off x="0" y="0"/>
          <a:ext cx="0" cy="0"/>
          <a:chOff x="0" y="0"/>
          <a:chExt cx="0" cy="0"/>
        </a:xfrm>
      </p:grpSpPr>
      <p:pic>
        <p:nvPicPr>
          <p:cNvPr id="7" name="3 Resim" descr="kapak sayfası.jpg"/>
          <p:cNvPicPr>
            <a:picLocks noChangeAspect="1"/>
          </p:cNvPicPr>
          <p:nvPr userDrawn="1"/>
        </p:nvPicPr>
        <p:blipFill>
          <a:blip r:embed="rId2" cstate="print"/>
          <a:srcRect l="40549" t="17800" r="40551" b="8001"/>
          <a:stretch>
            <a:fillRect/>
          </a:stretch>
        </p:blipFill>
        <p:spPr>
          <a:xfrm>
            <a:off x="-36512" y="0"/>
            <a:ext cx="3024336" cy="5143500"/>
          </a:xfrm>
          <a:prstGeom prst="rect">
            <a:avLst/>
          </a:prstGeom>
        </p:spPr>
      </p:pic>
      <p:sp>
        <p:nvSpPr>
          <p:cNvPr id="8" name="5 Metin kutusu"/>
          <p:cNvSpPr txBox="1"/>
          <p:nvPr userDrawn="1"/>
        </p:nvSpPr>
        <p:spPr>
          <a:xfrm>
            <a:off x="4823520" y="3761188"/>
            <a:ext cx="4320480" cy="646331"/>
          </a:xfrm>
          <a:prstGeom prst="rect">
            <a:avLst/>
          </a:prstGeom>
          <a:noFill/>
        </p:spPr>
        <p:txBody>
          <a:bodyPr wrap="square" rtlCol="0">
            <a:spAutoFit/>
          </a:bodyPr>
          <a:lstStyle/>
          <a:p>
            <a:pPr algn="r"/>
            <a:r>
              <a:rPr lang="tr-TR" sz="3600" dirty="0" smtClean="0">
                <a:effectLst>
                  <a:outerShdw blurRad="38100" dist="38100" dir="2700000" algn="tl">
                    <a:srgbClr val="000000">
                      <a:alpha val="43137"/>
                    </a:srgbClr>
                  </a:outerShdw>
                </a:effectLst>
              </a:rPr>
              <a:t>Teşekkür Ederiz</a:t>
            </a:r>
            <a:endParaRPr lang="tr-TR"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101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883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847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2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552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3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355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4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805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5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81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11" name="1 Başlık"/>
          <p:cNvSpPr>
            <a:spLocks noGrp="1"/>
          </p:cNvSpPr>
          <p:nvPr>
            <p:ph type="title"/>
          </p:nvPr>
        </p:nvSpPr>
        <p:spPr>
          <a:xfrm>
            <a:off x="3131840" y="1545637"/>
            <a:ext cx="5396136" cy="1507610"/>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3976"/>
            <a:ext cx="30241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6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813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9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806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0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314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1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920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2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8146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3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781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4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210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5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489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6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383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7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384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8993A8E-7A28-4856-9CEB-BD838B5B80FB}" type="datetimeFigureOut">
              <a:rPr lang="tr-TR" smtClean="0"/>
              <a:pPr/>
              <a:t>2.11.2018</a:t>
            </a:fld>
            <a:endParaRPr lang="tr-TR"/>
          </a:p>
        </p:txBody>
      </p:sp>
      <p:sp>
        <p:nvSpPr>
          <p:cNvPr id="5" name="4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a:p>
        </p:txBody>
      </p:sp>
      <p:sp>
        <p:nvSpPr>
          <p:cNvPr id="6" name="5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a:p>
        </p:txBody>
      </p:sp>
      <p:sp>
        <p:nvSpPr>
          <p:cNvPr id="7" name="2 Metin Yer Tutucusu"/>
          <p:cNvSpPr>
            <a:spLocks noGrp="1"/>
          </p:cNvSpPr>
          <p:nvPr>
            <p:ph type="body" idx="1"/>
          </p:nvPr>
        </p:nvSpPr>
        <p:spPr>
          <a:xfrm>
            <a:off x="722313" y="1878658"/>
            <a:ext cx="7772400" cy="1125140"/>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Asıl metin stillerini düzenlemek için tıklatın</a:t>
            </a:r>
          </a:p>
        </p:txBody>
      </p:sp>
      <p:sp>
        <p:nvSpPr>
          <p:cNvPr id="8" name="1 Başlık"/>
          <p:cNvSpPr>
            <a:spLocks noGrp="1"/>
          </p:cNvSpPr>
          <p:nvPr>
            <p:ph type="title"/>
          </p:nvPr>
        </p:nvSpPr>
        <p:spPr>
          <a:xfrm>
            <a:off x="722313" y="3008356"/>
            <a:ext cx="7772400" cy="1021556"/>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1921" y="4083918"/>
            <a:ext cx="4681537" cy="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64466" cy="893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8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956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9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712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0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384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1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49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059832" y="205979"/>
            <a:ext cx="58326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8993A8E-7A28-4856-9CEB-BD838B5B80FB}" type="datetimeFigureOut">
              <a:rPr lang="tr-TR" smtClean="0"/>
              <a:pPr/>
              <a:t>2.11.2018</a:t>
            </a:fld>
            <a:endParaRPr lang="tr-TR"/>
          </a:p>
        </p:txBody>
      </p:sp>
      <p:sp>
        <p:nvSpPr>
          <p:cNvPr id="5" name="4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a:p>
        </p:txBody>
      </p:sp>
      <p:sp>
        <p:nvSpPr>
          <p:cNvPr id="6" name="5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10" y="141480"/>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2" y="923721"/>
            <a:ext cx="4681537" cy="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200151"/>
            <a:ext cx="4038600" cy="3394472"/>
          </a:xfrm>
        </p:spPr>
        <p:txBody>
          <a:bodyPr/>
          <a:lstStyle>
            <a:lvl1pPr>
              <a:defRPr sz="2800">
                <a:latin typeface="Arial" panose="020B0604020202020204" pitchFamily="34" charset="0"/>
                <a:cs typeface="Arial" panose="020B0604020202020204" pitchFamily="34" charset="0"/>
              </a:defRPr>
            </a:lvl1pPr>
            <a:lvl2pPr>
              <a:defRPr sz="2400"/>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200151"/>
            <a:ext cx="4038600" cy="339447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Veri Yer Tutucusu"/>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8993A8E-7A28-4856-9CEB-BD838B5B80FB}" type="datetimeFigureOut">
              <a:rPr lang="tr-TR" smtClean="0"/>
              <a:pPr/>
              <a:t>2.11.2018</a:t>
            </a:fld>
            <a:endParaRPr lang="tr-TR"/>
          </a:p>
        </p:txBody>
      </p:sp>
      <p:sp>
        <p:nvSpPr>
          <p:cNvPr id="6" name="5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dirty="0"/>
          </a:p>
        </p:txBody>
      </p:sp>
      <p:sp>
        <p:nvSpPr>
          <p:cNvPr id="7" name="6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a:p>
        </p:txBody>
      </p:sp>
      <p:sp>
        <p:nvSpPr>
          <p:cNvPr id="8" name="1 Başlık"/>
          <p:cNvSpPr>
            <a:spLocks noGrp="1"/>
          </p:cNvSpPr>
          <p:nvPr>
            <p:ph type="title"/>
          </p:nvPr>
        </p:nvSpPr>
        <p:spPr>
          <a:xfrm>
            <a:off x="3059832" y="205979"/>
            <a:ext cx="58326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10" y="141480"/>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2" y="923721"/>
            <a:ext cx="4681537" cy="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rşılaştırma">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57200" y="1151335"/>
            <a:ext cx="4040188" cy="47982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7" name="6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10" name="1 Başlık"/>
          <p:cNvSpPr>
            <a:spLocks noGrp="1"/>
          </p:cNvSpPr>
          <p:nvPr>
            <p:ph type="title"/>
          </p:nvPr>
        </p:nvSpPr>
        <p:spPr>
          <a:xfrm>
            <a:off x="3059832" y="205979"/>
            <a:ext cx="58326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10" y="141480"/>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2" y="923721"/>
            <a:ext cx="4681537" cy="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3 İçerik Yer Tutucusu"/>
          <p:cNvSpPr>
            <a:spLocks noGrp="1"/>
          </p:cNvSpPr>
          <p:nvPr>
            <p:ph sz="half" idx="13"/>
          </p:nvPr>
        </p:nvSpPr>
        <p:spPr>
          <a:xfrm>
            <a:off x="4644008" y="1653648"/>
            <a:ext cx="4040188" cy="296346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şlıklı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Metin Yer Tutucusu"/>
          <p:cNvSpPr>
            <a:spLocks noGrp="1"/>
          </p:cNvSpPr>
          <p:nvPr>
            <p:ph type="body" sz="half" idx="2"/>
          </p:nvPr>
        </p:nvSpPr>
        <p:spPr>
          <a:xfrm>
            <a:off x="457201" y="1923679"/>
            <a:ext cx="3008313" cy="2670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5" name="4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8" name="1 Başlık"/>
          <p:cNvSpPr>
            <a:spLocks noGrp="1"/>
          </p:cNvSpPr>
          <p:nvPr>
            <p:ph type="title"/>
          </p:nvPr>
        </p:nvSpPr>
        <p:spPr>
          <a:xfrm>
            <a:off x="467545" y="1005576"/>
            <a:ext cx="3002645"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561" y="114095"/>
            <a:ext cx="2517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5" y="1707654"/>
            <a:ext cx="2642605" cy="3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a:prstGeom prst="rect">
            <a:avLst/>
          </a:prstGeom>
        </p:spPr>
        <p:txBody>
          <a:bodyPr anchor="b"/>
          <a:lstStyle>
            <a:lvl1pPr algn="l">
              <a:defRPr sz="2000" b="1"/>
            </a:lvl1pPr>
          </a:lstStyle>
          <a:p>
            <a:r>
              <a:rPr lang="tr-TR" dirty="0" smtClean="0"/>
              <a:t>Asıl başlık stili için tıklatın</a:t>
            </a:r>
            <a:endParaRPr lang="tr-TR" dirty="0"/>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5" name="4 Veri Yer Tutucusu"/>
          <p:cNvSpPr>
            <a:spLocks noGrp="1"/>
          </p:cNvSpPr>
          <p:nvPr>
            <p:ph type="dt" sz="half" idx="10"/>
          </p:nvPr>
        </p:nvSpPr>
        <p:spPr/>
        <p:txBody>
          <a:bodyPr/>
          <a:lstStyle/>
          <a:p>
            <a:fld id="{28993A8E-7A28-4856-9CEB-BD838B5B80FB}" type="datetimeFigureOut">
              <a:rPr lang="tr-TR" smtClean="0"/>
              <a:pPr/>
              <a:t>2.11.2018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993A8E-7A28-4856-9CEB-BD838B5B80FB}" type="datetimeFigureOut">
              <a:rPr lang="tr-TR" smtClean="0"/>
              <a:pPr/>
              <a:t>2.11.2018</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73974A-1A38-4958-8EDE-884A3E1D387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0"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2" r:id="rId15"/>
    <p:sldLayoutId id="2147483673" r:id="rId16"/>
    <p:sldLayoutId id="2147483674" r:id="rId17"/>
    <p:sldLayoutId id="2147483675" r:id="rId18"/>
    <p:sldLayoutId id="2147483676" r:id="rId19"/>
    <p:sldLayoutId id="2147483677"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Yer Tutucusu 1"/>
          <p:cNvSpPr>
            <a:spLocks noGrp="1"/>
          </p:cNvSpPr>
          <p:nvPr>
            <p:ph type="body"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0" y="0"/>
            <a:ext cx="91407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52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Başlık 2"/>
          <p:cNvSpPr>
            <a:spLocks noGrp="1" noChangeArrowheads="1"/>
          </p:cNvSpPr>
          <p:nvPr>
            <p:ph type="title"/>
          </p:nvPr>
        </p:nvSpPr>
        <p:spPr bwMode="auto">
          <a:xfrm>
            <a:off x="1619251" y="303610"/>
            <a:ext cx="4830763" cy="48577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tr-TR" sz="1800" b="1" dirty="0" smtClean="0">
                <a:solidFill>
                  <a:srgbClr val="C00000"/>
                </a:solidFill>
                <a:latin typeface="Arial" charset="0"/>
                <a:cs typeface="Arial" charset="0"/>
              </a:rPr>
              <a:t/>
            </a:r>
            <a:br>
              <a:rPr lang="tr-TR" sz="1800" b="1" dirty="0" smtClean="0">
                <a:solidFill>
                  <a:srgbClr val="C00000"/>
                </a:solidFill>
                <a:latin typeface="Arial" charset="0"/>
                <a:cs typeface="Arial" charset="0"/>
              </a:rPr>
            </a:br>
            <a:endParaRPr lang="tr-TR" sz="1800" b="1" dirty="0" smtClean="0">
              <a:solidFill>
                <a:srgbClr val="C00000"/>
              </a:solidFill>
              <a:latin typeface="Arial" charset="0"/>
              <a:cs typeface="Arial" charset="0"/>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Desktop\TAKIM-ÇALIŞMASI-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29539"/>
            <a:ext cx="7624082" cy="408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8EBE740-BA7D-364A-9EC7-E3639F7AE756}"/>
              </a:ext>
            </a:extLst>
          </p:cNvPr>
          <p:cNvSpPr>
            <a:spLocks noGrp="1"/>
          </p:cNvSpPr>
          <p:nvPr>
            <p:ph idx="1"/>
          </p:nvPr>
        </p:nvSpPr>
        <p:spPr>
          <a:xfrm>
            <a:off x="323528" y="843558"/>
            <a:ext cx="8229600" cy="4011151"/>
          </a:xfrm>
        </p:spPr>
        <p:txBody>
          <a:bodyPr rtlCol="0">
            <a:normAutofit fontScale="25000" lnSpcReduction="20000"/>
          </a:bodyPr>
          <a:lstStyle/>
          <a:p>
            <a:pPr marL="0" indent="0" algn="just" defTabSz="250825" fontAlgn="auto">
              <a:lnSpc>
                <a:spcPct val="170000"/>
              </a:lnSpc>
              <a:spcAft>
                <a:spcPts val="0"/>
              </a:spcAft>
              <a:buNone/>
              <a:defRPr/>
            </a:pPr>
            <a:r>
              <a:rPr lang="tr-TR" dirty="0" smtClean="0"/>
              <a:t>		</a:t>
            </a:r>
            <a:r>
              <a:rPr lang="tr-TR" sz="5600" dirty="0" smtClean="0"/>
              <a:t>Projemiz kapsamında 2023 Eğitim Vizyonu hedefleri doğrultusunda  çevreyle uyumlu, kurum </a:t>
            </a:r>
            <a:r>
              <a:rPr lang="tr-TR" sz="5600" dirty="0"/>
              <a:t>ve kuruluşlar arası dayanışmanın olduğu, kaliteli ve çözüm odaklı hizmetlerin </a:t>
            </a:r>
            <a:r>
              <a:rPr lang="tr-TR" sz="5600" dirty="0" smtClean="0"/>
              <a:t>üretildiği bir </a:t>
            </a:r>
            <a:r>
              <a:rPr lang="tr-TR" sz="5600" dirty="0"/>
              <a:t>şehir ortamı </a:t>
            </a:r>
            <a:r>
              <a:rPr lang="tr-TR" sz="5600" dirty="0" smtClean="0"/>
              <a:t>oluşturmak amaçlanmıştır.</a:t>
            </a:r>
          </a:p>
          <a:p>
            <a:pPr marL="0" indent="0" algn="just" defTabSz="250825" fontAlgn="auto">
              <a:lnSpc>
                <a:spcPct val="170000"/>
              </a:lnSpc>
              <a:spcAft>
                <a:spcPts val="0"/>
              </a:spcAft>
              <a:buNone/>
              <a:defRPr/>
            </a:pPr>
            <a:endParaRPr lang="tr-TR" sz="400" dirty="0" smtClean="0"/>
          </a:p>
          <a:p>
            <a:pPr marL="0" indent="0" algn="just" defTabSz="250825" fontAlgn="auto">
              <a:lnSpc>
                <a:spcPct val="170000"/>
              </a:lnSpc>
              <a:spcAft>
                <a:spcPts val="0"/>
              </a:spcAft>
              <a:buNone/>
              <a:defRPr/>
            </a:pPr>
            <a:r>
              <a:rPr lang="tr-TR" sz="4800" b="1" dirty="0" smtClean="0"/>
              <a:t>Proje Paydaşlarımız;</a:t>
            </a:r>
          </a:p>
          <a:p>
            <a:pPr marL="0" indent="0" algn="just" defTabSz="250825" fontAlgn="auto">
              <a:lnSpc>
                <a:spcPct val="170000"/>
              </a:lnSpc>
              <a:spcAft>
                <a:spcPts val="0"/>
              </a:spcAft>
              <a:buNone/>
              <a:defRPr/>
            </a:pPr>
            <a:r>
              <a:rPr lang="tr-TR" sz="4400" dirty="0" smtClean="0"/>
              <a:t>*</a:t>
            </a:r>
            <a:r>
              <a:rPr lang="tr-TR" sz="4800" dirty="0" smtClean="0"/>
              <a:t>Belediyeler</a:t>
            </a:r>
          </a:p>
          <a:p>
            <a:pPr marL="0" indent="0" algn="just" defTabSz="250825" fontAlgn="auto">
              <a:lnSpc>
                <a:spcPct val="170000"/>
              </a:lnSpc>
              <a:spcAft>
                <a:spcPts val="0"/>
              </a:spcAft>
              <a:buNone/>
              <a:defRPr/>
            </a:pPr>
            <a:r>
              <a:rPr lang="tr-TR" sz="4800" dirty="0" smtClean="0"/>
              <a:t>*Emniyet Müdürlükleri</a:t>
            </a:r>
          </a:p>
          <a:p>
            <a:pPr marL="0" indent="0" algn="just" defTabSz="250825" fontAlgn="auto">
              <a:lnSpc>
                <a:spcPct val="170000"/>
              </a:lnSpc>
              <a:spcAft>
                <a:spcPts val="0"/>
              </a:spcAft>
              <a:buNone/>
              <a:defRPr/>
            </a:pPr>
            <a:r>
              <a:rPr lang="tr-TR" sz="4800" dirty="0" smtClean="0"/>
              <a:t>*Müftülükler</a:t>
            </a:r>
          </a:p>
          <a:p>
            <a:pPr marL="0" indent="0" algn="just" defTabSz="250825" fontAlgn="auto">
              <a:lnSpc>
                <a:spcPct val="170000"/>
              </a:lnSpc>
              <a:spcAft>
                <a:spcPts val="0"/>
              </a:spcAft>
              <a:buNone/>
              <a:defRPr/>
            </a:pPr>
            <a:r>
              <a:rPr lang="tr-TR" sz="4800" dirty="0" smtClean="0"/>
              <a:t>*Gençlik Hizmetleri ve Spor Müdürlükleri</a:t>
            </a:r>
          </a:p>
          <a:p>
            <a:pPr marL="0" indent="0" algn="just" defTabSz="250825" fontAlgn="auto">
              <a:lnSpc>
                <a:spcPct val="170000"/>
              </a:lnSpc>
              <a:spcAft>
                <a:spcPts val="0"/>
              </a:spcAft>
              <a:buNone/>
              <a:defRPr/>
            </a:pPr>
            <a:r>
              <a:rPr lang="tr-TR" sz="4800" dirty="0" smtClean="0"/>
              <a:t>*Aile Sosyal Politikalar İl Müdürlüğü ve Sosyal Hizmet Merkezleri</a:t>
            </a:r>
          </a:p>
          <a:p>
            <a:pPr marL="0" indent="0" algn="just" defTabSz="250825" fontAlgn="auto">
              <a:lnSpc>
                <a:spcPct val="170000"/>
              </a:lnSpc>
              <a:spcAft>
                <a:spcPts val="0"/>
              </a:spcAft>
              <a:buNone/>
              <a:defRPr/>
            </a:pPr>
            <a:r>
              <a:rPr lang="tr-TR" sz="4800" dirty="0" smtClean="0"/>
              <a:t>*Sağlık Müdürlükleri</a:t>
            </a:r>
          </a:p>
          <a:p>
            <a:pPr marL="0" indent="0" algn="just" defTabSz="250825" fontAlgn="auto">
              <a:lnSpc>
                <a:spcPct val="170000"/>
              </a:lnSpc>
              <a:spcAft>
                <a:spcPts val="0"/>
              </a:spcAft>
              <a:buNone/>
              <a:defRPr/>
            </a:pPr>
            <a:endParaRPr lang="tr-TR" sz="1600" dirty="0"/>
          </a:p>
          <a:p>
            <a:pPr marL="0" indent="0" algn="just" defTabSz="250825" fontAlgn="auto">
              <a:lnSpc>
                <a:spcPct val="170000"/>
              </a:lnSpc>
              <a:spcAft>
                <a:spcPts val="0"/>
              </a:spcAft>
              <a:buNone/>
              <a:defRPr/>
            </a:pPr>
            <a:r>
              <a:rPr lang="tr-TR" sz="5600" dirty="0" smtClean="0">
                <a:solidFill>
                  <a:srgbClr val="00B050"/>
                </a:solidFill>
              </a:rPr>
              <a:t>Aylık olarak belirlenen okul odaklı temalar üzerinde kurumların ortak çalışma yapması sağlanarak kurumsal işbirliklerinin geliştirilmesi hedeflenmektedir</a:t>
            </a:r>
          </a:p>
          <a:p>
            <a:pPr algn="just" fontAlgn="auto">
              <a:spcAft>
                <a:spcPts val="0"/>
              </a:spcAft>
              <a:buNone/>
              <a:defRPr/>
            </a:pPr>
            <a:endParaRPr lang="tr-TR" sz="3100" dirty="0" smtClean="0"/>
          </a:p>
          <a:p>
            <a:pPr algn="just" fontAlgn="auto">
              <a:spcAft>
                <a:spcPts val="0"/>
              </a:spcAft>
              <a:buNone/>
              <a:defRPr/>
            </a:pPr>
            <a:r>
              <a:rPr lang="tr-TR" sz="3100" dirty="0" smtClean="0"/>
              <a:t>		</a:t>
            </a:r>
          </a:p>
          <a:p>
            <a:pPr fontAlgn="auto">
              <a:spcAft>
                <a:spcPts val="0"/>
              </a:spcAft>
              <a:buFont typeface="Arial" pitchFamily="34" charset="0"/>
              <a:buChar char="•"/>
              <a:defRPr/>
            </a:pPr>
            <a:endParaRPr lang="tr-TR" dirty="0"/>
          </a:p>
        </p:txBody>
      </p:sp>
      <p:sp>
        <p:nvSpPr>
          <p:cNvPr id="17410" name="Title 2"/>
          <p:cNvSpPr>
            <a:spLocks noGrp="1" noChangeArrowheads="1"/>
          </p:cNvSpPr>
          <p:nvPr>
            <p:ph type="title"/>
          </p:nvPr>
        </p:nvSpPr>
        <p:spPr bwMode="auto">
          <a:xfrm>
            <a:off x="1331641" y="125016"/>
            <a:ext cx="5262835" cy="717947"/>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tr-TR" sz="2000" b="1" dirty="0" smtClean="0">
                <a:solidFill>
                  <a:srgbClr val="C00000"/>
                </a:solidFill>
                <a:latin typeface="Arial" charset="0"/>
                <a:cs typeface="Arial" charset="0"/>
              </a:rPr>
              <a:t>KURUMSAL İŞBİRLİKLERİYLE</a:t>
            </a:r>
            <a:br>
              <a:rPr lang="tr-TR" sz="2000" b="1" dirty="0" smtClean="0">
                <a:solidFill>
                  <a:srgbClr val="C00000"/>
                </a:solidFill>
                <a:latin typeface="Arial" charset="0"/>
                <a:cs typeface="Arial" charset="0"/>
              </a:rPr>
            </a:br>
            <a:r>
              <a:rPr lang="tr-TR" sz="2000" b="1" dirty="0" smtClean="0">
                <a:solidFill>
                  <a:srgbClr val="C00000"/>
                </a:solidFill>
                <a:latin typeface="Arial" charset="0"/>
                <a:cs typeface="Arial" charset="0"/>
              </a:rPr>
              <a:t> İSTANBUL VİZYONU</a:t>
            </a:r>
            <a:endParaRPr lang="tr-TR" sz="2000" dirty="0" smtClean="0">
              <a:latin typeface="Arial" charset="0"/>
              <a:cs typeface="Arial" charset="0"/>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61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Lenovo\Desktop\2023 AFİŞ TASARIM-TASLAK\FUAT SEZGİ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409914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41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8599" y="1203598"/>
            <a:ext cx="8229600" cy="2862318"/>
          </a:xfrm>
        </p:spPr>
        <p:txBody>
          <a:bodyPr>
            <a:noAutofit/>
          </a:bodyPr>
          <a:lstStyle/>
          <a:p>
            <a:pPr marL="0" indent="0">
              <a:lnSpc>
                <a:spcPct val="150000"/>
              </a:lnSpc>
              <a:buNone/>
            </a:pPr>
            <a:r>
              <a:rPr lang="tr-TR" sz="2000" dirty="0" smtClean="0">
                <a:ea typeface="Calibri"/>
              </a:rPr>
              <a:t>	Cumhurbaşkanlığı genelgesiyle 2019 “Prof. Dr. Fuat Sezgin Yılı” olarak ilan edildi. </a:t>
            </a:r>
          </a:p>
          <a:p>
            <a:pPr marL="0" indent="0" algn="just">
              <a:lnSpc>
                <a:spcPct val="150000"/>
              </a:lnSpc>
              <a:buNone/>
            </a:pPr>
            <a:r>
              <a:rPr lang="tr-TR" sz="2000" dirty="0" smtClean="0">
                <a:solidFill>
                  <a:srgbClr val="212121"/>
                </a:solidFill>
                <a:ea typeface="Calibri"/>
              </a:rPr>
              <a:t>	E</a:t>
            </a:r>
            <a:r>
              <a:rPr lang="tr-TR" sz="2000" dirty="0" smtClean="0">
                <a:ea typeface="Times New Roman"/>
              </a:rPr>
              <a:t>lli yılı aşkın bir süredir, araştırmalar yaparak hayatını İslâm bilim ve teknoloji tarihini tanıtmaya adayan Fuat Sezgin’i tanıma ve tanıtma </a:t>
            </a:r>
            <a:r>
              <a:rPr lang="tr-TR" sz="2000" dirty="0" smtClean="0">
                <a:solidFill>
                  <a:srgbClr val="212121"/>
                </a:solidFill>
                <a:ea typeface="Calibri"/>
              </a:rPr>
              <a:t>kapsamında gerçekleştirilecek organizasyonlar Prof. Dr. Fuat Sezgin  İslâm Bilim Tarihi Araştırmaları Vakfı ile birlikte yapılacaktır. </a:t>
            </a:r>
          </a:p>
          <a:p>
            <a:pPr marL="0" indent="0" algn="just">
              <a:buNone/>
            </a:pPr>
            <a:endParaRPr lang="tr-TR" sz="2000" dirty="0" smtClean="0"/>
          </a:p>
          <a:p>
            <a:pPr marL="0" indent="0" algn="just">
              <a:buNone/>
            </a:pPr>
            <a:r>
              <a:rPr lang="tr-TR" sz="2000" dirty="0"/>
              <a:t>	</a:t>
            </a:r>
          </a:p>
        </p:txBody>
      </p:sp>
      <p:sp>
        <p:nvSpPr>
          <p:cNvPr id="8" name="Başlık 2"/>
          <p:cNvSpPr>
            <a:spLocks noGrp="1"/>
          </p:cNvSpPr>
          <p:nvPr>
            <p:ph type="title"/>
          </p:nvPr>
        </p:nvSpPr>
        <p:spPr>
          <a:xfrm>
            <a:off x="1403648" y="357504"/>
            <a:ext cx="4830868" cy="485589"/>
          </a:xfrm>
        </p:spPr>
        <p:txBody>
          <a:bodyPr>
            <a:noAutofit/>
          </a:bodyPr>
          <a:lstStyle/>
          <a:p>
            <a:pPr algn="ctr"/>
            <a:r>
              <a:rPr lang="tr-TR" sz="1800" b="1" dirty="0">
                <a:solidFill>
                  <a:srgbClr val="C00000"/>
                </a:solidFill>
              </a:rPr>
              <a:t>FUAT SEZGİN’İN İZİNDE PROJESİ</a:t>
            </a:r>
            <a:endParaRPr lang="tr-TR" sz="1800"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13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9411" y="944678"/>
            <a:ext cx="8229600" cy="2862318"/>
          </a:xfrm>
        </p:spPr>
        <p:txBody>
          <a:bodyPr>
            <a:noAutofit/>
          </a:bodyPr>
          <a:lstStyle/>
          <a:p>
            <a:pPr marL="0" indent="0" algn="just">
              <a:lnSpc>
                <a:spcPct val="150000"/>
              </a:lnSpc>
              <a:buNone/>
            </a:pPr>
            <a:r>
              <a:rPr lang="tr-TR" sz="2000" dirty="0" smtClean="0">
                <a:ea typeface="Calibri"/>
              </a:rPr>
              <a:t>	</a:t>
            </a:r>
            <a:r>
              <a:rPr lang="tr-TR" sz="1800" dirty="0" smtClean="0"/>
              <a:t>Bir </a:t>
            </a:r>
            <a:r>
              <a:rPr lang="tr-TR" sz="1800" dirty="0"/>
              <a:t>program </a:t>
            </a:r>
            <a:r>
              <a:rPr lang="tr-TR" sz="1800" dirty="0" smtClean="0"/>
              <a:t>dâhilinde,</a:t>
            </a:r>
          </a:p>
          <a:p>
            <a:pPr algn="just">
              <a:lnSpc>
                <a:spcPct val="150000"/>
              </a:lnSpc>
            </a:pPr>
            <a:r>
              <a:rPr lang="tr-TR" sz="1600" dirty="0" smtClean="0"/>
              <a:t>İlkokul</a:t>
            </a:r>
            <a:r>
              <a:rPr lang="tr-TR" sz="1600" dirty="0"/>
              <a:t>, ortaokul ve ortaöğretimdeki </a:t>
            </a:r>
            <a:r>
              <a:rPr lang="tr-TR" sz="1600" dirty="0" smtClean="0"/>
              <a:t>öğrencilerimize bilim</a:t>
            </a:r>
            <a:r>
              <a:rPr lang="tr-TR" sz="1600" dirty="0"/>
              <a:t>, teknoloji ve kültür mirasının </a:t>
            </a:r>
            <a:r>
              <a:rPr lang="tr-TR" sz="1600" dirty="0" smtClean="0"/>
              <a:t>tanıtılmasına yönelik faaliyetlerin yapılması,</a:t>
            </a:r>
          </a:p>
          <a:p>
            <a:pPr algn="just">
              <a:lnSpc>
                <a:spcPct val="150000"/>
              </a:lnSpc>
            </a:pPr>
            <a:r>
              <a:rPr lang="tr-TR" sz="1600" dirty="0" smtClean="0"/>
              <a:t>Bilimsel </a:t>
            </a:r>
            <a:r>
              <a:rPr lang="tr-TR" sz="1600" dirty="0"/>
              <a:t>çalışmalara ilgi duymalarının </a:t>
            </a:r>
            <a:r>
              <a:rPr lang="tr-TR" sz="1600" dirty="0" smtClean="0"/>
              <a:t>sağlayacak saha ziyaretlerinin yapılması,</a:t>
            </a:r>
            <a:endParaRPr lang="tr-TR" sz="1600" dirty="0"/>
          </a:p>
          <a:p>
            <a:pPr algn="just">
              <a:lnSpc>
                <a:spcPct val="150000"/>
              </a:lnSpc>
            </a:pPr>
            <a:r>
              <a:rPr lang="tr-TR" sz="1600" dirty="0" smtClean="0"/>
              <a:t>Türk-İslam Bilimi üzerine konferans ve seminerlerin yapılması.   </a:t>
            </a:r>
            <a:endParaRPr lang="tr-TR" sz="1600" dirty="0"/>
          </a:p>
          <a:p>
            <a:pPr algn="just">
              <a:lnSpc>
                <a:spcPct val="150000"/>
              </a:lnSpc>
            </a:pPr>
            <a:r>
              <a:rPr lang="tr-TR" sz="1600" dirty="0" smtClean="0"/>
              <a:t>Fuat SEZGİN kitaplarının okunması ve değerlendirilmesi.</a:t>
            </a:r>
            <a:endParaRPr lang="tr-TR" sz="1600" dirty="0"/>
          </a:p>
        </p:txBody>
      </p:sp>
      <p:sp>
        <p:nvSpPr>
          <p:cNvPr id="8" name="Başlık 2"/>
          <p:cNvSpPr>
            <a:spLocks noGrp="1"/>
          </p:cNvSpPr>
          <p:nvPr>
            <p:ph type="title"/>
          </p:nvPr>
        </p:nvSpPr>
        <p:spPr>
          <a:xfrm>
            <a:off x="1403648" y="357504"/>
            <a:ext cx="4830868" cy="485589"/>
          </a:xfrm>
        </p:spPr>
        <p:txBody>
          <a:bodyPr>
            <a:noAutofit/>
          </a:bodyPr>
          <a:lstStyle/>
          <a:p>
            <a:pPr algn="ctr"/>
            <a:r>
              <a:rPr lang="tr-TR" sz="1800" b="1" dirty="0">
                <a:solidFill>
                  <a:srgbClr val="C00000"/>
                </a:solidFill>
              </a:rPr>
              <a:t>FUAT SEZGİN’İN İZİNDE PROJESİ</a:t>
            </a:r>
            <a:endParaRPr lang="tr-TR" sz="1800"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8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72008"/>
            <a:ext cx="4144551" cy="5236046"/>
          </a:xfrm>
          <a:prstGeom prst="rect">
            <a:avLst/>
          </a:prstGeom>
        </p:spPr>
      </p:pic>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04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8" y="1419622"/>
            <a:ext cx="7977571" cy="2088232"/>
          </a:xfrm>
        </p:spPr>
        <p:txBody>
          <a:bodyPr>
            <a:noAutofit/>
          </a:bodyPr>
          <a:lstStyle/>
          <a:p>
            <a:pPr marL="0" indent="0" algn="just">
              <a:lnSpc>
                <a:spcPct val="150000"/>
              </a:lnSpc>
              <a:buNone/>
            </a:pPr>
            <a:r>
              <a:rPr lang="tr-TR" sz="1400" b="1" dirty="0"/>
              <a:t>PROJENİN AMACI</a:t>
            </a:r>
          </a:p>
          <a:p>
            <a:pPr marL="0" indent="0" algn="just">
              <a:lnSpc>
                <a:spcPct val="150000"/>
              </a:lnSpc>
              <a:buNone/>
            </a:pPr>
            <a:r>
              <a:rPr lang="tr-TR" sz="1800" dirty="0" smtClean="0"/>
              <a:t>	Öğretmenlerimizin </a:t>
            </a:r>
            <a:r>
              <a:rPr lang="tr-TR" sz="1800" dirty="0"/>
              <a:t>yenilikçi öğretim materyalleri tasarlayarak, öğretim süreçlerinde bunları kullanmaları değişen eğitim anlayışı ve öğretim programlarının temel unsurlarından biridir. Bu bağlamda, öğretim sürecinde materyal kullanımının zenginleştirilmesi ve özgünleştirilmesi, örnek çalışmaların teşvik edilerek yaygınlaştırılması bu projenin temel amaçlarıdır</a:t>
            </a:r>
            <a:r>
              <a:rPr lang="tr-TR" sz="1800" dirty="0" smtClean="0"/>
              <a:t>.</a:t>
            </a:r>
          </a:p>
        </p:txBody>
      </p:sp>
      <p:sp>
        <p:nvSpPr>
          <p:cNvPr id="8" name="Başlık 2"/>
          <p:cNvSpPr>
            <a:spLocks noGrp="1"/>
          </p:cNvSpPr>
          <p:nvPr>
            <p:ph type="title"/>
          </p:nvPr>
        </p:nvSpPr>
        <p:spPr>
          <a:xfrm>
            <a:off x="1619672" y="251257"/>
            <a:ext cx="4830868" cy="485589"/>
          </a:xfrm>
        </p:spPr>
        <p:txBody>
          <a:bodyPr>
            <a:noAutofit/>
          </a:bodyPr>
          <a:lstStyle/>
          <a:p>
            <a:pPr algn="ctr"/>
            <a:r>
              <a:rPr lang="tr-TR" sz="1800" b="1" dirty="0">
                <a:solidFill>
                  <a:srgbClr val="C00000"/>
                </a:solidFill>
              </a:rPr>
              <a:t>Öğretmenler Arası Yenilikçi Öğretim Materyalleri Ulusal Tasarım Yarışması</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41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203598"/>
            <a:ext cx="8229600" cy="1944216"/>
          </a:xfrm>
        </p:spPr>
        <p:txBody>
          <a:bodyPr>
            <a:noAutofit/>
          </a:bodyPr>
          <a:lstStyle/>
          <a:p>
            <a:pPr marL="0" indent="0" algn="just">
              <a:buNone/>
            </a:pPr>
            <a:r>
              <a:rPr lang="tr-TR" sz="1600" dirty="0" smtClean="0"/>
              <a:t>	Bu proje kapsamında;</a:t>
            </a:r>
          </a:p>
          <a:p>
            <a:pPr marL="0" indent="0">
              <a:buNone/>
            </a:pPr>
            <a:r>
              <a:rPr lang="tr-TR" sz="1600" b="1" dirty="0" smtClean="0">
                <a:solidFill>
                  <a:srgbClr val="C00000"/>
                </a:solidFill>
              </a:rPr>
              <a:t>Okul öncesi, </a:t>
            </a:r>
            <a:br>
              <a:rPr lang="tr-TR" sz="1600" b="1" dirty="0" smtClean="0">
                <a:solidFill>
                  <a:srgbClr val="C00000"/>
                </a:solidFill>
              </a:rPr>
            </a:br>
            <a:r>
              <a:rPr lang="tr-TR" sz="1600" b="1" dirty="0" smtClean="0">
                <a:solidFill>
                  <a:srgbClr val="C00000"/>
                </a:solidFill>
              </a:rPr>
              <a:t>İlkokul,</a:t>
            </a:r>
            <a:br>
              <a:rPr lang="tr-TR" sz="1600" b="1" dirty="0" smtClean="0">
                <a:solidFill>
                  <a:srgbClr val="C00000"/>
                </a:solidFill>
              </a:rPr>
            </a:br>
            <a:r>
              <a:rPr lang="tr-TR" sz="1600" b="1" dirty="0" smtClean="0">
                <a:solidFill>
                  <a:srgbClr val="C00000"/>
                </a:solidFill>
              </a:rPr>
              <a:t>Ortaokul,</a:t>
            </a:r>
            <a:br>
              <a:rPr lang="tr-TR" sz="1600" b="1" dirty="0" smtClean="0">
                <a:solidFill>
                  <a:srgbClr val="C00000"/>
                </a:solidFill>
              </a:rPr>
            </a:br>
            <a:r>
              <a:rPr lang="tr-TR" sz="1600" b="1" dirty="0" smtClean="0">
                <a:solidFill>
                  <a:srgbClr val="C00000"/>
                </a:solidFill>
              </a:rPr>
              <a:t>Ortaöğretim</a:t>
            </a:r>
          </a:p>
          <a:p>
            <a:pPr marL="0" indent="0">
              <a:buNone/>
            </a:pPr>
            <a:r>
              <a:rPr lang="tr-TR" sz="1600" b="1" dirty="0" smtClean="0">
                <a:solidFill>
                  <a:srgbClr val="C00000"/>
                </a:solidFill>
              </a:rPr>
              <a:t>Dijital</a:t>
            </a:r>
            <a:r>
              <a:rPr lang="tr-TR" sz="1600" dirty="0" smtClean="0"/>
              <a:t> </a:t>
            </a:r>
          </a:p>
          <a:p>
            <a:pPr marL="0" indent="0" algn="just">
              <a:buNone/>
            </a:pPr>
            <a:r>
              <a:rPr lang="tr-TR" sz="1600" dirty="0" smtClean="0"/>
              <a:t>	olmak üzere 5 kategori halinde öğretmenler arası ödüllü materyal tasarlama yarışması düzenlenecektir. Yarışmacılar materyallerini hazırladıktan sonra </a:t>
            </a:r>
            <a:r>
              <a:rPr lang="tr-TR" sz="1600" b="1" u="sng" dirty="0" err="1" smtClean="0"/>
              <a:t>istmem</a:t>
            </a:r>
            <a:r>
              <a:rPr lang="tr-TR" sz="1600" b="1" u="sng" dirty="0" smtClean="0"/>
              <a:t>.com</a:t>
            </a:r>
            <a:r>
              <a:rPr lang="tr-TR" sz="1600" dirty="0" smtClean="0"/>
              <a:t> adresinden başvuru formlarını dolduracaklardır. Materyal Değerlendirme Kurulu tarafından Okulöncesi, İlkokul, Ortaokul, Ortaöğretim ve dijital materyal kategorileri bazında hazırlanan materyaller değerlendirilerek her kategoriden ilk 3 proje ödüllendirilecektir. Projelerin yaygınlaştırılması için kitapçık ve e katalog oluşturulacaktır.</a:t>
            </a:r>
            <a:endParaRPr lang="tr-TR" sz="1600" dirty="0"/>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2"/>
          <p:cNvSpPr txBox="1">
            <a:spLocks/>
          </p:cNvSpPr>
          <p:nvPr/>
        </p:nvSpPr>
        <p:spPr>
          <a:xfrm>
            <a:off x="1619672" y="251257"/>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1800" b="1" smtClean="0">
                <a:solidFill>
                  <a:srgbClr val="C00000"/>
                </a:solidFill>
              </a:rPr>
              <a:t>Öğretmenler Arası Yenilikçi Öğretim Materyalleri Ulusal Tasarım Yarışması</a:t>
            </a:r>
            <a:endParaRPr lang="tr-TR" sz="1800" b="1" dirty="0">
              <a:solidFill>
                <a:srgbClr val="C00000"/>
              </a:solidFill>
            </a:endParaRPr>
          </a:p>
        </p:txBody>
      </p:sp>
    </p:spTree>
    <p:extLst>
      <p:ext uri="{BB962C8B-B14F-4D97-AF65-F5344CB8AC3E}">
        <p14:creationId xmlns:p14="http://schemas.microsoft.com/office/powerpoint/2010/main" val="4271960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PC\Downloads\IMG-20181019-WA0024.jpg"/>
          <p:cNvPicPr>
            <a:picLocks noGrp="1" noChangeAspect="1" noChangeArrowheads="1"/>
          </p:cNvPicPr>
          <p:nvPr>
            <p:ph idx="1"/>
          </p:nvPr>
        </p:nvPicPr>
        <p:blipFill>
          <a:blip r:embed="rId2" cstate="print"/>
          <a:srcRect/>
          <a:stretch>
            <a:fillRect/>
          </a:stretch>
        </p:blipFill>
        <p:spPr>
          <a:xfrm>
            <a:off x="2051721" y="789552"/>
            <a:ext cx="4664723" cy="3618402"/>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00062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İçerik Yer Tutucusu 1"/>
          <p:cNvSpPr>
            <a:spLocks noGrp="1"/>
          </p:cNvSpPr>
          <p:nvPr>
            <p:ph sz="half" idx="1"/>
          </p:nvPr>
        </p:nvSpPr>
        <p:spPr>
          <a:xfrm>
            <a:off x="457200" y="1221581"/>
            <a:ext cx="7571184" cy="3509963"/>
          </a:xfrm>
        </p:spPr>
        <p:txBody>
          <a:bodyPr>
            <a:noAutofit/>
          </a:bodyPr>
          <a:lstStyle/>
          <a:p>
            <a:pPr algn="just">
              <a:spcBef>
                <a:spcPct val="0"/>
              </a:spcBef>
              <a:spcAft>
                <a:spcPts val="738"/>
              </a:spcAft>
              <a:buFont typeface="Arial" charset="0"/>
              <a:buNone/>
            </a:pPr>
            <a:r>
              <a:rPr lang="tr-TR" sz="1400" dirty="0" smtClean="0">
                <a:solidFill>
                  <a:srgbClr val="000000"/>
                </a:solidFill>
                <a:latin typeface="Calibri" pitchFamily="34" charset="0"/>
                <a:ea typeface="Calibri" pitchFamily="34" charset="0"/>
                <a:cs typeface="Arial" charset="0"/>
              </a:rPr>
              <a:t>	</a:t>
            </a:r>
            <a:r>
              <a:rPr lang="tr-TR" sz="1600" dirty="0" smtClean="0">
                <a:solidFill>
                  <a:srgbClr val="000000"/>
                </a:solidFill>
                <a:latin typeface="Calibri" pitchFamily="34" charset="0"/>
                <a:ea typeface="Calibri" pitchFamily="34" charset="0"/>
                <a:cs typeface="Arial" charset="0"/>
              </a:rPr>
              <a:t>İstanbul Veli Akademileri; </a:t>
            </a:r>
          </a:p>
          <a:p>
            <a:pPr algn="just">
              <a:spcBef>
                <a:spcPct val="0"/>
              </a:spcBef>
              <a:spcAft>
                <a:spcPts val="738"/>
              </a:spcAft>
              <a:buFont typeface="Arial" charset="0"/>
              <a:buNone/>
            </a:pPr>
            <a:endParaRPr lang="tr-TR" sz="100" dirty="0" smtClean="0">
              <a:solidFill>
                <a:srgbClr val="000000"/>
              </a:solidFill>
              <a:latin typeface="Calibri" pitchFamily="34" charset="0"/>
              <a:ea typeface="Calibri" pitchFamily="34" charset="0"/>
              <a:cs typeface="Arial" charset="0"/>
            </a:endParaRPr>
          </a:p>
          <a:p>
            <a:pPr algn="just">
              <a:spcBef>
                <a:spcPct val="0"/>
              </a:spcBef>
              <a:spcAft>
                <a:spcPts val="738"/>
              </a:spcAft>
              <a:buFont typeface="Arial" charset="0"/>
              <a:buNone/>
            </a:pPr>
            <a:r>
              <a:rPr lang="tr-TR" sz="1600" dirty="0" smtClean="0">
                <a:solidFill>
                  <a:srgbClr val="000000"/>
                </a:solidFill>
                <a:latin typeface="Calibri" pitchFamily="34" charset="0"/>
                <a:ea typeface="Calibri" pitchFamily="34" charset="0"/>
                <a:cs typeface="Arial" charset="0"/>
              </a:rPr>
              <a:t>	İstanbul’daki resmî okullarda (okul öncesi, ilkokul, ortaokul, ortaöğretim, özel eğitim) öğrenim gören öğrencilerin  velilerine  yönelik ;</a:t>
            </a:r>
          </a:p>
          <a:p>
            <a:pPr algn="just">
              <a:spcBef>
                <a:spcPct val="0"/>
              </a:spcBef>
              <a:spcAft>
                <a:spcPts val="738"/>
              </a:spcAft>
            </a:pPr>
            <a:r>
              <a:rPr lang="tr-TR" sz="1600" dirty="0" smtClean="0">
                <a:solidFill>
                  <a:srgbClr val="000000"/>
                </a:solidFill>
                <a:latin typeface="Calibri" pitchFamily="34" charset="0"/>
                <a:ea typeface="Calibri" pitchFamily="34" charset="0"/>
                <a:cs typeface="Arial" charset="0"/>
              </a:rPr>
              <a:t>Okul-veli arasında iletişimi ve iş birliğini güçlendirmek suretiyle velileri bilinçlendirmek</a:t>
            </a:r>
          </a:p>
          <a:p>
            <a:pPr algn="just">
              <a:spcBef>
                <a:spcPct val="0"/>
              </a:spcBef>
              <a:spcAft>
                <a:spcPts val="738"/>
              </a:spcAft>
            </a:pPr>
            <a:r>
              <a:rPr lang="tr-TR" sz="1600" dirty="0" smtClean="0">
                <a:solidFill>
                  <a:srgbClr val="000000"/>
                </a:solidFill>
                <a:latin typeface="Calibri" pitchFamily="34" charset="0"/>
                <a:ea typeface="Calibri" pitchFamily="34" charset="0"/>
                <a:cs typeface="Arial" charset="0"/>
              </a:rPr>
              <a:t>Geleceğimizin teminatı olan çocuklarımızın sorumluluklarının bilincinde bireyler olarak yetişmelerine katkı sunmak amacıyla hazırlanan  </a:t>
            </a:r>
            <a:r>
              <a:rPr lang="tr-TR" sz="1600" b="1" dirty="0" smtClean="0">
                <a:solidFill>
                  <a:srgbClr val="000000"/>
                </a:solidFill>
                <a:latin typeface="Calibri" pitchFamily="34" charset="0"/>
                <a:ea typeface="Calibri" pitchFamily="34" charset="0"/>
                <a:cs typeface="Arial" charset="0"/>
              </a:rPr>
              <a:t>okul merkezli veli eğitim projesidir.</a:t>
            </a:r>
          </a:p>
          <a:p>
            <a:pPr algn="just">
              <a:spcBef>
                <a:spcPct val="0"/>
              </a:spcBef>
              <a:spcAft>
                <a:spcPts val="738"/>
              </a:spcAft>
            </a:pPr>
            <a:r>
              <a:rPr lang="tr-TR" sz="1600" dirty="0" smtClean="0"/>
              <a:t>Eğitim Uzmanları, Üniversiteler, Sivil Toplum Kuruluşları vb. kişi ve kuruluşlarla iş birliği içerisinde velilerimizin ilgi duyduğu alanlara yönelik yazar, akademisyen, sanatçı, sporcu vb. kişilerin ilçede ve okullarda konuk edilmesi sağlanacaktır.  Eğitimler okul içi etkinlik ve eğitimler olabileceği gibi, sanatsal, kültürel faaliyetler şeklinde de gerçekleştirilecektir.</a:t>
            </a:r>
            <a:endParaRPr lang="en-US" sz="1600" b="1" dirty="0" smtClean="0">
              <a:solidFill>
                <a:srgbClr val="000000"/>
              </a:solidFill>
              <a:latin typeface="Calibri" pitchFamily="34" charset="0"/>
              <a:ea typeface="Calibri" pitchFamily="34" charset="0"/>
              <a:cs typeface="Arial" charset="0"/>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2"/>
          <p:cNvSpPr txBox="1">
            <a:spLocks/>
          </p:cNvSpPr>
          <p:nvPr/>
        </p:nvSpPr>
        <p:spPr>
          <a:xfrm>
            <a:off x="1619251" y="303610"/>
            <a:ext cx="4830763" cy="485775"/>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defRPr/>
            </a:pPr>
            <a:r>
              <a:rPr lang="tr-TR" sz="2800" b="1" smtClean="0">
                <a:solidFill>
                  <a:srgbClr val="C00000"/>
                </a:solidFill>
                <a:latin typeface="+mn-lt"/>
              </a:rPr>
              <a:t>VELİ AKADEMİLERİ</a:t>
            </a:r>
            <a:r>
              <a:rPr lang="tr-TR" sz="1800" b="1" smtClean="0">
                <a:solidFill>
                  <a:srgbClr val="C00000"/>
                </a:solidFill>
              </a:rPr>
              <a:t/>
            </a:r>
            <a:br>
              <a:rPr lang="tr-TR" sz="1800" b="1" smtClean="0">
                <a:solidFill>
                  <a:srgbClr val="C00000"/>
                </a:solidFill>
              </a:rPr>
            </a:br>
            <a:endParaRPr lang="tr-TR" sz="1800" b="1" dirty="0">
              <a:solidFill>
                <a:srgbClr val="C00000"/>
              </a:solidFill>
            </a:endParaRPr>
          </a:p>
        </p:txBody>
      </p:sp>
    </p:spTree>
    <p:extLst>
      <p:ext uri="{BB962C8B-B14F-4D97-AF65-F5344CB8AC3E}">
        <p14:creationId xmlns:p14="http://schemas.microsoft.com/office/powerpoint/2010/main" val="293214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Desktop\Resi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862"/>
            <a:ext cx="4032448" cy="515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00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D:\Desktop\AG LGO\AG Afiş.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29538"/>
            <a:ext cx="6997802" cy="3748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11546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503549" y="929539"/>
            <a:ext cx="8208912" cy="3908762"/>
          </a:xfrm>
          <a:prstGeom prst="rect">
            <a:avLst/>
          </a:prstGeom>
          <a:noFill/>
        </p:spPr>
        <p:txBody>
          <a:bodyPr wrap="square" rtlCol="0">
            <a:spAutoFit/>
          </a:bodyPr>
          <a:lstStyle/>
          <a:p>
            <a:pPr algn="just"/>
            <a:r>
              <a:rPr lang="tr-TR" b="1" dirty="0" smtClean="0"/>
              <a:t>	</a:t>
            </a:r>
            <a:r>
              <a:rPr lang="tr-TR" sz="2000" dirty="0" smtClean="0"/>
              <a:t>Proje </a:t>
            </a:r>
            <a:r>
              <a:rPr lang="tr-TR" sz="2000" dirty="0"/>
              <a:t>kapsamında öğretmenlerimize, </a:t>
            </a:r>
            <a:r>
              <a:rPr lang="tr-TR" sz="2000" i="1" dirty="0" smtClean="0"/>
              <a:t>Artırılmış Gerçeklik</a:t>
            </a:r>
            <a:r>
              <a:rPr lang="tr-TR" sz="2000" dirty="0" smtClean="0"/>
              <a:t> </a:t>
            </a:r>
            <a:r>
              <a:rPr lang="tr-TR" sz="2000" dirty="0"/>
              <a:t>uygulaması ve içeriği üretebilmek için gerekli olan 3D modelleme, </a:t>
            </a:r>
            <a:r>
              <a:rPr lang="tr-TR" sz="2000" dirty="0" err="1"/>
              <a:t>Unity</a:t>
            </a:r>
            <a:r>
              <a:rPr lang="tr-TR" sz="2000" dirty="0"/>
              <a:t> ve Temel C# gibi kurslar verilecek.</a:t>
            </a:r>
          </a:p>
          <a:p>
            <a:pPr algn="just"/>
            <a:endParaRPr lang="tr-TR" sz="700" dirty="0"/>
          </a:p>
          <a:p>
            <a:pPr algn="just"/>
            <a:endParaRPr lang="tr-TR" sz="700" dirty="0" smtClean="0"/>
          </a:p>
          <a:p>
            <a:pPr algn="just"/>
            <a:endParaRPr lang="tr-TR" sz="700" dirty="0"/>
          </a:p>
          <a:p>
            <a:pPr algn="just"/>
            <a:r>
              <a:rPr lang="tr-TR" sz="2000" dirty="0" smtClean="0"/>
              <a:t>	Bu </a:t>
            </a:r>
            <a:r>
              <a:rPr lang="tr-TR" sz="2000" dirty="0"/>
              <a:t>sayede üretilen içerikler bir </a:t>
            </a:r>
            <a:r>
              <a:rPr lang="tr-TR" sz="2000" dirty="0" smtClean="0"/>
              <a:t>Uygulamada </a:t>
            </a:r>
            <a:r>
              <a:rPr lang="tr-TR" sz="2000" dirty="0"/>
              <a:t>toplanıp </a:t>
            </a:r>
            <a:r>
              <a:rPr lang="tr-TR" sz="2000" dirty="0" smtClean="0"/>
              <a:t>yayınlanabilecek </a:t>
            </a:r>
            <a:r>
              <a:rPr lang="tr-TR" sz="2000" dirty="0"/>
              <a:t>ve yine tek bir uygulamadan ücretsiz olarak bu içeriğe </a:t>
            </a:r>
            <a:r>
              <a:rPr lang="tr-TR" sz="2000" dirty="0" smtClean="0"/>
              <a:t>erişilebilecektir.</a:t>
            </a:r>
          </a:p>
          <a:p>
            <a:pPr algn="just"/>
            <a:endParaRPr lang="tr-TR" sz="800" dirty="0" smtClean="0"/>
          </a:p>
          <a:p>
            <a:pPr algn="just"/>
            <a:endParaRPr lang="tr-TR" sz="800" dirty="0"/>
          </a:p>
          <a:p>
            <a:pPr algn="just"/>
            <a:r>
              <a:rPr lang="tr-TR" sz="1100" dirty="0" smtClean="0"/>
              <a:t>	</a:t>
            </a:r>
            <a:r>
              <a:rPr lang="tr-TR" sz="2000" i="1" dirty="0" smtClean="0"/>
              <a:t> Artırılmış Gerçeklik (</a:t>
            </a:r>
            <a:r>
              <a:rPr lang="tr-TR" sz="2000" dirty="0" smtClean="0"/>
              <a:t>web, telefon ve tablet) uygulamaların </a:t>
            </a:r>
            <a:r>
              <a:rPr lang="tr-TR" sz="2000" dirty="0"/>
              <a:t>tanıtılacağı, nasıl kullanılacağı ve bu uygulamaları kullanarak nasıl içerik geliştirileceğinin uygulamalı olarak öğretileceği  kurslar </a:t>
            </a:r>
            <a:r>
              <a:rPr lang="tr-TR" sz="2000" dirty="0" smtClean="0"/>
              <a:t>proje </a:t>
            </a:r>
            <a:r>
              <a:rPr lang="tr-TR" sz="2000" dirty="0"/>
              <a:t>kapsamında tüm ilçelerde açılacaktır. </a:t>
            </a:r>
          </a:p>
          <a:p>
            <a:pPr algn="just"/>
            <a:endParaRPr lang="tr-TR" sz="1100" dirty="0"/>
          </a:p>
        </p:txBody>
      </p:sp>
      <p:pic>
        <p:nvPicPr>
          <p:cNvPr id="3"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2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çerik Yer Tutucusu 1"/>
          <p:cNvSpPr>
            <a:spLocks noGrp="1"/>
          </p:cNvSpPr>
          <p:nvPr>
            <p:ph idx="1"/>
          </p:nvPr>
        </p:nvSpPr>
        <p:spPr>
          <a:xfrm>
            <a:off x="467544" y="3651871"/>
            <a:ext cx="8229600" cy="594065"/>
          </a:xfrm>
        </p:spPr>
        <p:txBody>
          <a:bodyPr>
            <a:normAutofit fontScale="55000" lnSpcReduction="20000"/>
          </a:bodyPr>
          <a:lstStyle/>
          <a:p>
            <a:pPr marL="0" indent="0" algn="ctr">
              <a:buNone/>
            </a:pPr>
            <a:endParaRPr lang="tr-TR" b="1" dirty="0" smtClean="0"/>
          </a:p>
          <a:p>
            <a:pPr marL="0" indent="0" algn="ctr">
              <a:buNone/>
              <a:tabLst>
                <a:tab pos="271463" algn="l"/>
              </a:tabLst>
            </a:pPr>
            <a:r>
              <a:rPr lang="tr-TR" sz="2800" b="1" i="1" dirty="0" smtClean="0">
                <a:solidFill>
                  <a:schemeClr val="tx1">
                    <a:lumMod val="50000"/>
                    <a:lumOff val="50000"/>
                  </a:schemeClr>
                </a:solidFill>
                <a:latin typeface="Progressiva Light" pitchFamily="50" charset="-94"/>
              </a:rPr>
              <a:t>"Bir harf bir insanı, bir insan bir dünyayı değiştirir.1"</a:t>
            </a:r>
            <a:endParaRPr lang="tr-TR" sz="2800" b="1" i="1" dirty="0">
              <a:solidFill>
                <a:schemeClr val="tx1">
                  <a:lumMod val="50000"/>
                  <a:lumOff val="50000"/>
                </a:schemeClr>
              </a:solidFill>
              <a:latin typeface="Progressiva Light" pitchFamily="50" charset="-94"/>
            </a:endParaRPr>
          </a:p>
        </p:txBody>
      </p:sp>
      <p:pic>
        <p:nvPicPr>
          <p:cNvPr id="6"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64598" y="2225501"/>
            <a:ext cx="701480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BİR HARF BİN İSTANBUL</a:t>
            </a:r>
          </a:p>
        </p:txBody>
      </p:sp>
      <p:sp>
        <p:nvSpPr>
          <p:cNvPr id="4" name="Başlık 3"/>
          <p:cNvSpPr>
            <a:spLocks noGrp="1"/>
          </p:cNvSpPr>
          <p:nvPr>
            <p:ph type="title"/>
          </p:nvPr>
        </p:nvSpPr>
        <p:spPr/>
        <p:txBody>
          <a:bodyPr/>
          <a:lstStyle/>
          <a:p>
            <a:endParaRPr lang="tr-TR"/>
          </a:p>
        </p:txBody>
      </p:sp>
    </p:spTree>
    <p:extLst>
      <p:ext uri="{BB962C8B-B14F-4D97-AF65-F5344CB8AC3E}">
        <p14:creationId xmlns:p14="http://schemas.microsoft.com/office/powerpoint/2010/main" val="346528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929539"/>
            <a:ext cx="8229600" cy="3946467"/>
          </a:xfrm>
        </p:spPr>
        <p:txBody>
          <a:bodyPr>
            <a:noAutofit/>
          </a:bodyPr>
          <a:lstStyle/>
          <a:p>
            <a:pPr marL="0" indent="0" algn="just" defTabSz="271463">
              <a:buNone/>
            </a:pPr>
            <a:r>
              <a:rPr lang="tr-TR" sz="1600" dirty="0" smtClean="0"/>
              <a:t>Projemizle,</a:t>
            </a:r>
          </a:p>
          <a:p>
            <a:pPr marL="0" indent="0" algn="just" defTabSz="271463">
              <a:buNone/>
            </a:pPr>
            <a:endParaRPr lang="tr-TR" sz="1000" dirty="0" smtClean="0"/>
          </a:p>
          <a:p>
            <a:pPr marL="0" indent="0" algn="just" defTabSz="271463">
              <a:buNone/>
            </a:pPr>
            <a:r>
              <a:rPr lang="tr-TR" sz="1600" dirty="0" smtClean="0"/>
              <a:t>İlkokul, ortaokul ve liselerde ara sınıflarda okuma yazma bilmeyen ve  okuma yazma becerilerinde güçlük çeken öğrencilerin ilk okuma yazma ve  okuduğunu anlama becerilerini geliştirebilmek hedeflenmektedir.</a:t>
            </a:r>
          </a:p>
          <a:p>
            <a:pPr marL="0" indent="0" algn="just" defTabSz="271463">
              <a:buNone/>
            </a:pPr>
            <a:endParaRPr lang="tr-TR" sz="1600" dirty="0"/>
          </a:p>
          <a:p>
            <a:pPr marL="0" indent="0" algn="just" defTabSz="271463">
              <a:buNone/>
            </a:pPr>
            <a:r>
              <a:rPr lang="tr-TR" sz="1600" dirty="0"/>
              <a:t>Projemiz Kapsamında;</a:t>
            </a:r>
          </a:p>
          <a:p>
            <a:pPr marL="355600" indent="-355600" defTabSz="271463"/>
            <a:r>
              <a:rPr lang="tr-TR" sz="1600" dirty="0" smtClean="0"/>
              <a:t>2.sınıf </a:t>
            </a:r>
            <a:r>
              <a:rPr lang="tr-TR" sz="1600" dirty="0"/>
              <a:t>ve 12.sınıflar arasındaki okuma yazma bilmeyen öğrencileri tespit edilmiştir</a:t>
            </a:r>
            <a:r>
              <a:rPr lang="tr-TR" sz="1600" dirty="0" smtClean="0"/>
              <a:t>.</a:t>
            </a:r>
            <a:br>
              <a:rPr lang="tr-TR" sz="1600" dirty="0" smtClean="0"/>
            </a:br>
            <a:r>
              <a:rPr lang="tr-TR" sz="1600" dirty="0"/>
              <a:t/>
            </a:r>
            <a:br>
              <a:rPr lang="tr-TR" sz="1600" dirty="0"/>
            </a:br>
            <a:r>
              <a:rPr lang="tr-TR" sz="1600" dirty="0" smtClean="0"/>
              <a:t>		</a:t>
            </a:r>
            <a:r>
              <a:rPr lang="tr-TR" sz="1400" dirty="0" smtClean="0"/>
              <a:t>Ara </a:t>
            </a:r>
            <a:r>
              <a:rPr lang="tr-TR" sz="1400" dirty="0"/>
              <a:t>sınıflarda </a:t>
            </a:r>
            <a:r>
              <a:rPr lang="tr-TR" sz="1400" dirty="0" smtClean="0"/>
              <a:t>Okuma Yazma bilmeyen öğrenci sayısı:</a:t>
            </a:r>
            <a:r>
              <a:rPr lang="tr-TR" sz="1400" b="1" dirty="0" smtClean="0"/>
              <a:t>30748</a:t>
            </a:r>
            <a:r>
              <a:rPr lang="tr-TR" sz="1400" dirty="0" smtClean="0"/>
              <a:t/>
            </a:r>
            <a:br>
              <a:rPr lang="tr-TR" sz="1400" dirty="0" smtClean="0"/>
            </a:br>
            <a:r>
              <a:rPr lang="tr-TR" sz="1400" dirty="0" smtClean="0"/>
              <a:t>		Ara sınıflarda kaynaştırma olmayan, Okuma </a:t>
            </a:r>
            <a:r>
              <a:rPr lang="tr-TR" sz="1400" dirty="0"/>
              <a:t>Yazma bilmeyen öğrenci </a:t>
            </a:r>
            <a:r>
              <a:rPr lang="tr-TR" sz="1400" dirty="0" smtClean="0"/>
              <a:t>sayısı:</a:t>
            </a:r>
            <a:r>
              <a:rPr lang="tr-TR" sz="1400" b="1" dirty="0" smtClean="0"/>
              <a:t>18402</a:t>
            </a:r>
            <a:r>
              <a:rPr lang="tr-TR" sz="1400" dirty="0" smtClean="0"/>
              <a:t/>
            </a:r>
            <a:br>
              <a:rPr lang="tr-TR" sz="1400" dirty="0" smtClean="0"/>
            </a:br>
            <a:r>
              <a:rPr lang="tr-TR" sz="1400" dirty="0" smtClean="0"/>
              <a:t>		Ara </a:t>
            </a:r>
            <a:r>
              <a:rPr lang="tr-TR" sz="1400" dirty="0"/>
              <a:t>sınıflarda kaynaştırma </a:t>
            </a:r>
            <a:r>
              <a:rPr lang="tr-TR" sz="1400" dirty="0" smtClean="0"/>
              <a:t>olup, </a:t>
            </a:r>
            <a:r>
              <a:rPr lang="tr-TR" sz="1400" dirty="0"/>
              <a:t>Okuma Yazma bilmeyen öğrenci </a:t>
            </a:r>
            <a:r>
              <a:rPr lang="tr-TR" sz="1400" dirty="0" smtClean="0"/>
              <a:t>sayısı:</a:t>
            </a:r>
            <a:r>
              <a:rPr lang="tr-TR" sz="1400" b="1" dirty="0" smtClean="0"/>
              <a:t>18402</a:t>
            </a:r>
            <a:br>
              <a:rPr lang="tr-TR" sz="1400" b="1" dirty="0" smtClean="0"/>
            </a:br>
            <a:endParaRPr lang="tr-TR" sz="1400" b="1" dirty="0"/>
          </a:p>
          <a:p>
            <a:pPr algn="just" defTabSz="271463"/>
            <a:r>
              <a:rPr lang="tr-TR" sz="1600" dirty="0"/>
              <a:t>Bu öğrencilerimize  okuma yazma becerisi kazandırabilmek için yapılacak eğitimler kapsamında ilçelerimizden </a:t>
            </a:r>
            <a:r>
              <a:rPr lang="tr-TR" sz="1600" dirty="0" err="1"/>
              <a:t>formatör</a:t>
            </a:r>
            <a:r>
              <a:rPr lang="tr-TR" sz="1600" dirty="0"/>
              <a:t> öğretmenler belirlenmiştir.</a:t>
            </a:r>
          </a:p>
          <a:p>
            <a:pPr marL="0" indent="0" algn="just" defTabSz="271463">
              <a:buNone/>
            </a:pPr>
            <a:endParaRPr lang="tr-TR" sz="1600" dirty="0" smtClean="0"/>
          </a:p>
        </p:txBody>
      </p:sp>
      <p:sp>
        <p:nvSpPr>
          <p:cNvPr id="8" name="Başlık 2"/>
          <p:cNvSpPr>
            <a:spLocks noGrp="1"/>
          </p:cNvSpPr>
          <p:nvPr>
            <p:ph type="title"/>
          </p:nvPr>
        </p:nvSpPr>
        <p:spPr>
          <a:xfrm>
            <a:off x="1475656" y="251024"/>
            <a:ext cx="4830868" cy="486054"/>
          </a:xfrm>
        </p:spPr>
        <p:txBody>
          <a:bodyPr>
            <a:noAutofit/>
          </a:bodyPr>
          <a:lstStyle/>
          <a:p>
            <a:pPr algn="ctr"/>
            <a:r>
              <a:rPr lang="tr-TR" sz="1800" b="1" dirty="0">
                <a:solidFill>
                  <a:srgbClr val="C00000"/>
                </a:solidFill>
              </a:rPr>
              <a:t>BİR HARF BİN İSTANBUL</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9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275606"/>
            <a:ext cx="8229600" cy="3294366"/>
          </a:xfrm>
        </p:spPr>
        <p:txBody>
          <a:bodyPr>
            <a:noAutofit/>
          </a:bodyPr>
          <a:lstStyle/>
          <a:p>
            <a:pPr algn="just" defTabSz="271463"/>
            <a:r>
              <a:rPr lang="tr-TR" sz="1600" dirty="0" smtClean="0"/>
              <a:t>Akademisyenlerden </a:t>
            </a:r>
            <a:r>
              <a:rPr lang="tr-TR" sz="1600" dirty="0"/>
              <a:t>görüşler alınarak öğrenci değerlendirme formları hazırlanmıştır</a:t>
            </a:r>
            <a:r>
              <a:rPr lang="tr-TR" sz="1600" dirty="0" smtClean="0"/>
              <a:t>.</a:t>
            </a:r>
          </a:p>
          <a:p>
            <a:pPr algn="just" defTabSz="271463"/>
            <a:r>
              <a:rPr lang="tr-TR" sz="1600" dirty="0" err="1" smtClean="0"/>
              <a:t>Formatör</a:t>
            </a:r>
            <a:r>
              <a:rPr lang="tr-TR" sz="1600" dirty="0" smtClean="0"/>
              <a:t> öğretmenlerin eğitim içerikleri belirlenmiştir.</a:t>
            </a:r>
            <a:endParaRPr lang="tr-TR" sz="1600" dirty="0"/>
          </a:p>
          <a:p>
            <a:pPr algn="just" defTabSz="271463"/>
            <a:r>
              <a:rPr lang="tr-TR" sz="1600" dirty="0"/>
              <a:t>Projenin </a:t>
            </a:r>
            <a:r>
              <a:rPr lang="tr-TR" sz="1600" b="1" dirty="0" err="1">
                <a:solidFill>
                  <a:srgbClr val="C00000"/>
                </a:solidFill>
              </a:rPr>
              <a:t>istmem.com</a:t>
            </a:r>
            <a:r>
              <a:rPr lang="tr-TR" sz="1600" dirty="0" err="1"/>
              <a:t>’da</a:t>
            </a:r>
            <a:r>
              <a:rPr lang="tr-TR" sz="1600" dirty="0"/>
              <a:t> modülü oluşturulmuş; sistem öğretmen, öğrenci ve idareci kurs kaydına açıktır.</a:t>
            </a:r>
          </a:p>
          <a:p>
            <a:pPr algn="just" defTabSz="271463"/>
            <a:r>
              <a:rPr lang="tr-TR" sz="1600" dirty="0"/>
              <a:t>Sisteme kayıt için bir yönerge oluşturulmuştur</a:t>
            </a:r>
            <a:r>
              <a:rPr lang="tr-TR" sz="1600" dirty="0" smtClean="0"/>
              <a:t>.</a:t>
            </a:r>
          </a:p>
          <a:p>
            <a:pPr algn="just" defTabSz="271463"/>
            <a:r>
              <a:rPr lang="tr-TR" sz="1600" dirty="0" smtClean="0"/>
              <a:t>Modülde öğrenci kayıtları: </a:t>
            </a:r>
          </a:p>
          <a:p>
            <a:pPr marL="0" indent="0" algn="just" defTabSz="271463">
              <a:buNone/>
            </a:pPr>
            <a:r>
              <a:rPr lang="tr-TR" sz="1600" dirty="0"/>
              <a:t>	</a:t>
            </a:r>
            <a:r>
              <a:rPr lang="tr-TR" sz="1600" dirty="0" smtClean="0"/>
              <a:t>1-Okuma yazma becerisi hiç olmayanlar </a:t>
            </a:r>
          </a:p>
          <a:p>
            <a:pPr marL="0" indent="0" algn="just" defTabSz="271463">
              <a:buNone/>
            </a:pPr>
            <a:r>
              <a:rPr lang="tr-TR" sz="1600" dirty="0"/>
              <a:t>	</a:t>
            </a:r>
            <a:r>
              <a:rPr lang="tr-TR" sz="1600" dirty="0" smtClean="0"/>
              <a:t>2-Okuma yazma hataları olanlar</a:t>
            </a:r>
          </a:p>
          <a:p>
            <a:pPr marL="0" indent="0" algn="just" defTabSz="271463">
              <a:buNone/>
            </a:pPr>
            <a:r>
              <a:rPr lang="tr-TR" sz="1600" dirty="0" smtClean="0"/>
              <a:t>	3-Akıcı okuma ve okuduğunu anlama problemi yaşayanlar şeklinde kategorilere 		ayrılmıştır.</a:t>
            </a:r>
            <a:endParaRPr lang="tr-TR" sz="1600" dirty="0"/>
          </a:p>
        </p:txBody>
      </p:sp>
      <p:sp>
        <p:nvSpPr>
          <p:cNvPr id="8" name="Başlık 2"/>
          <p:cNvSpPr>
            <a:spLocks noGrp="1"/>
          </p:cNvSpPr>
          <p:nvPr>
            <p:ph type="title"/>
          </p:nvPr>
        </p:nvSpPr>
        <p:spPr>
          <a:xfrm>
            <a:off x="1475656" y="251024"/>
            <a:ext cx="4830868" cy="486054"/>
          </a:xfrm>
        </p:spPr>
        <p:txBody>
          <a:bodyPr>
            <a:noAutofit/>
          </a:bodyPr>
          <a:lstStyle/>
          <a:p>
            <a:pPr algn="ctr"/>
            <a:r>
              <a:rPr lang="tr-TR" sz="1800" b="1" dirty="0">
                <a:solidFill>
                  <a:srgbClr val="C00000"/>
                </a:solidFill>
              </a:rPr>
              <a:t>BİR HARF BİN İSTANBUL</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41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275606"/>
            <a:ext cx="8229600" cy="3294366"/>
          </a:xfrm>
        </p:spPr>
        <p:txBody>
          <a:bodyPr>
            <a:noAutofit/>
          </a:bodyPr>
          <a:lstStyle/>
          <a:p>
            <a:pPr algn="just" defTabSz="271463">
              <a:lnSpc>
                <a:spcPct val="150000"/>
              </a:lnSpc>
            </a:pPr>
            <a:r>
              <a:rPr lang="tr-TR" sz="1600" dirty="0" smtClean="0"/>
              <a:t>Veriler ön değerlendirme, aylık ve sene sonu değerlendirme formları şeklinde sistem üzerinden alınacak ve değerlendirilecektir.</a:t>
            </a:r>
          </a:p>
          <a:p>
            <a:pPr algn="just" defTabSz="271463">
              <a:lnSpc>
                <a:spcPct val="150000"/>
              </a:lnSpc>
            </a:pPr>
            <a:r>
              <a:rPr lang="tr-TR" sz="1600" dirty="0" smtClean="0"/>
              <a:t>Kasım ayı sonuna kadar </a:t>
            </a:r>
            <a:r>
              <a:rPr lang="tr-TR" sz="1600" dirty="0" err="1" smtClean="0"/>
              <a:t>formatör</a:t>
            </a:r>
            <a:r>
              <a:rPr lang="tr-TR" sz="1600" dirty="0" smtClean="0"/>
              <a:t> ve öğretmen eğitimleri, veri girişleri, ders planlamaları tamamlanarak öğrencilerimizin eğitimleri başlatılacaktır.</a:t>
            </a:r>
          </a:p>
          <a:p>
            <a:pPr algn="just" defTabSz="271463">
              <a:lnSpc>
                <a:spcPct val="150000"/>
              </a:lnSpc>
            </a:pPr>
            <a:r>
              <a:rPr lang="tr-TR" sz="1600" dirty="0" smtClean="0"/>
              <a:t>Ayrıca öğretmen eğitim kılavuzları ve videoları oluşturulacaktır.</a:t>
            </a:r>
          </a:p>
          <a:p>
            <a:pPr algn="just" defTabSz="271463">
              <a:lnSpc>
                <a:spcPct val="150000"/>
              </a:lnSpc>
            </a:pPr>
            <a:r>
              <a:rPr lang="tr-TR" sz="1600" dirty="0" smtClean="0"/>
              <a:t>Projede yer alacak öğrenci velilerine bilgilendirme toplantıları düzenlenecektir.</a:t>
            </a:r>
          </a:p>
        </p:txBody>
      </p:sp>
      <p:sp>
        <p:nvSpPr>
          <p:cNvPr id="8" name="Başlık 2"/>
          <p:cNvSpPr>
            <a:spLocks noGrp="1"/>
          </p:cNvSpPr>
          <p:nvPr>
            <p:ph type="title"/>
          </p:nvPr>
        </p:nvSpPr>
        <p:spPr>
          <a:xfrm>
            <a:off x="1475656" y="251024"/>
            <a:ext cx="4830868" cy="486054"/>
          </a:xfrm>
        </p:spPr>
        <p:txBody>
          <a:bodyPr>
            <a:noAutofit/>
          </a:bodyPr>
          <a:lstStyle/>
          <a:p>
            <a:pPr algn="ctr"/>
            <a:r>
              <a:rPr lang="tr-TR" sz="1800" b="1" dirty="0">
                <a:solidFill>
                  <a:srgbClr val="C00000"/>
                </a:solidFill>
              </a:rPr>
              <a:t>BİR HARF BİN İSTANBUL</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06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26305F33-CCEA-48A1-9D5C-5EC989AD3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76" r="6145"/>
          <a:stretch/>
        </p:blipFill>
        <p:spPr>
          <a:xfrm>
            <a:off x="1187624" y="789552"/>
            <a:ext cx="5688632" cy="4245491"/>
          </a:xfrm>
          <a:prstGeom prst="rect">
            <a:avLst/>
          </a:prstGeom>
        </p:spPr>
      </p:pic>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53876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039044"/>
            <a:ext cx="8583252" cy="4104456"/>
          </a:xfrm>
        </p:spPr>
        <p:txBody>
          <a:bodyPr>
            <a:noAutofit/>
          </a:bodyPr>
          <a:lstStyle/>
          <a:p>
            <a:pPr marL="0" indent="0" algn="just">
              <a:buNone/>
            </a:pPr>
            <a:r>
              <a:rPr lang="tr-TR" sz="1400" dirty="0" smtClean="0"/>
              <a:t>Çeşitli </a:t>
            </a:r>
            <a:r>
              <a:rPr lang="tr-TR" sz="1400" dirty="0"/>
              <a:t>yaş grupları ve farklı altyapıdaki ortamlarda teknolojinin, bilimin nasıl öğretileceğinin ilkelerinin belirlenmesi, </a:t>
            </a:r>
            <a:r>
              <a:rPr lang="tr-TR" sz="1400" dirty="0" err="1"/>
              <a:t>disiplinlerüstü</a:t>
            </a:r>
            <a:r>
              <a:rPr lang="tr-TR" sz="1400" dirty="0"/>
              <a:t> bakış açısıyla tüm disiplinlerin bütünleştirilebileceğinin çerçevesinin çizilmesi ile Ülkemiz adına endüstri 4.0 alanında eğitim stratejisinin belirlenmesine yardımcı olmak, aynı zamanda Müfredat geliştirmede örnek ders uygulamaları ve planlamalarıyla eğitim sistemimize katkıda bulunmak amacıyla çıktığımız bu yolda Harezmi Eğitim Modeli 2016 yılından beri yürütülmektedir. </a:t>
            </a:r>
            <a:r>
              <a:rPr lang="tr-TR" sz="1400" dirty="0" smtClean="0"/>
              <a:t/>
            </a:r>
            <a:br>
              <a:rPr lang="tr-TR" sz="1400" dirty="0" smtClean="0"/>
            </a:br>
            <a:endParaRPr lang="tr-TR" sz="1400" dirty="0" smtClean="0"/>
          </a:p>
          <a:p>
            <a:pPr algn="just"/>
            <a:r>
              <a:rPr lang="tr-TR" sz="1400" dirty="0" smtClean="0"/>
              <a:t>Harezmi Eğitim Modeli’nin 5 zemini;</a:t>
            </a:r>
          </a:p>
          <a:p>
            <a:pPr marL="800100" lvl="1" indent="-342900" algn="just">
              <a:buFont typeface="+mj-lt"/>
              <a:buAutoNum type="arabicPeriod"/>
            </a:pPr>
            <a:r>
              <a:rPr lang="tr-TR" sz="1400" dirty="0" smtClean="0"/>
              <a:t>Bilgi işlemsel düşünme becerilerinin (teknolojiyle veya bilgisayar kullanmadan) problem çözme sürecinde kullanımı, </a:t>
            </a:r>
          </a:p>
          <a:p>
            <a:pPr marL="800100" lvl="1" indent="-342900" algn="just">
              <a:buFont typeface="+mj-lt"/>
              <a:buAutoNum type="arabicPeriod"/>
            </a:pPr>
            <a:r>
              <a:rPr lang="tr-TR" sz="1400" dirty="0" smtClean="0"/>
              <a:t>Programlama ve öğretim araçlarının öğrenme ortamlarında etkin kullanımı, </a:t>
            </a:r>
          </a:p>
          <a:p>
            <a:pPr marL="800100" lvl="1" indent="-342900" algn="just">
              <a:buFont typeface="+mj-lt"/>
              <a:buAutoNum type="arabicPeriod"/>
            </a:pPr>
            <a:r>
              <a:rPr lang="tr-TR" sz="1400" dirty="0" err="1" smtClean="0"/>
              <a:t>Disiplinlerarası</a:t>
            </a:r>
            <a:r>
              <a:rPr lang="tr-TR" sz="1400" dirty="0" smtClean="0"/>
              <a:t> yaklaşımın yeniden yorumlanarak farklı disiplinlerin eş değerde yer alması, </a:t>
            </a:r>
          </a:p>
          <a:p>
            <a:pPr marL="800100" lvl="1" indent="-342900" algn="just">
              <a:buFont typeface="+mj-lt"/>
              <a:buAutoNum type="arabicPeriod"/>
            </a:pPr>
            <a:r>
              <a:rPr lang="tr-TR" sz="1400" dirty="0" smtClean="0"/>
              <a:t>Bireysel yapılandırma ve anlamlı öğrenme için robotik ve oyun tasarımının kullanılması, </a:t>
            </a:r>
          </a:p>
          <a:p>
            <a:pPr marL="800100" lvl="1" indent="-342900" algn="just">
              <a:buFont typeface="+mj-lt"/>
              <a:buAutoNum type="arabicPeriod"/>
            </a:pPr>
            <a:r>
              <a:rPr lang="tr-TR" sz="1400" dirty="0" smtClean="0"/>
              <a:t>Sosyal bilimler ile diğer bilimlerin bütünleştirilmesidir.</a:t>
            </a:r>
          </a:p>
          <a:p>
            <a:pPr marL="0" indent="0" algn="just">
              <a:buNone/>
            </a:pPr>
            <a:endParaRPr lang="tr-TR" sz="1400" dirty="0" smtClean="0"/>
          </a:p>
          <a:p>
            <a:pPr marL="0" indent="0" algn="just">
              <a:buNone/>
            </a:pPr>
            <a:r>
              <a:rPr lang="tr-TR" sz="1400" dirty="0" smtClean="0"/>
              <a:t>2018-2019 </a:t>
            </a:r>
            <a:r>
              <a:rPr lang="tr-TR" sz="1400" dirty="0"/>
              <a:t>Eğitim Öğretim yılında 198 pilot okulumuzda 1132 öğretmen ve yaklaşık </a:t>
            </a:r>
            <a:r>
              <a:rPr lang="tr-TR" sz="1400" dirty="0" smtClean="0"/>
              <a:t>5000 </a:t>
            </a:r>
            <a:r>
              <a:rPr lang="tr-TR" sz="1400" dirty="0"/>
              <a:t>öğrenci ile uygulama süreci devam etmektedir.</a:t>
            </a:r>
          </a:p>
          <a:p>
            <a:pPr marL="0" indent="0" algn="just">
              <a:buNone/>
            </a:pPr>
            <a:endParaRPr lang="tr-TR" sz="1400" dirty="0"/>
          </a:p>
          <a:p>
            <a:pPr marL="0" indent="0" algn="just">
              <a:buNone/>
            </a:pPr>
            <a:endParaRPr lang="tr-TR" sz="2000" dirty="0"/>
          </a:p>
        </p:txBody>
      </p:sp>
      <p:sp>
        <p:nvSpPr>
          <p:cNvPr id="6" name="Başlık 2">
            <a:extLst>
              <a:ext uri="{FF2B5EF4-FFF2-40B4-BE49-F238E27FC236}">
                <a16:creationId xmlns="" xmlns:a16="http://schemas.microsoft.com/office/drawing/2014/main" id="{BC9E4351-2629-4027-9397-7EEF8F9CD0F3}"/>
              </a:ext>
            </a:extLst>
          </p:cNvPr>
          <p:cNvSpPr txBox="1">
            <a:spLocks/>
          </p:cNvSpPr>
          <p:nvPr/>
        </p:nvSpPr>
        <p:spPr>
          <a:xfrm>
            <a:off x="1619672" y="303498"/>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2400" b="1" dirty="0">
                <a:solidFill>
                  <a:srgbClr val="C00000"/>
                </a:solidFill>
              </a:rPr>
              <a:t>HAREZMİ EĞİTİM MODELİ</a:t>
            </a:r>
            <a:br>
              <a:rPr lang="tr-TR" sz="2400" b="1" dirty="0">
                <a:solidFill>
                  <a:srgbClr val="C00000"/>
                </a:solidFill>
              </a:rPr>
            </a:br>
            <a:endParaRPr lang="tr-TR" sz="2400" b="1" dirty="0">
              <a:solidFill>
                <a:srgbClr val="C00000"/>
              </a:solidFill>
            </a:endParaRPr>
          </a:p>
        </p:txBody>
      </p:sp>
      <p:pic>
        <p:nvPicPr>
          <p:cNvPr id="5"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3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719" y="1200151"/>
            <a:ext cx="4514562" cy="3394472"/>
          </a:xfrm>
        </p:spPr>
      </p:pic>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742431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203598"/>
            <a:ext cx="8496944" cy="3586427"/>
          </a:xfrm>
        </p:spPr>
        <p:txBody>
          <a:bodyPr>
            <a:noAutofit/>
          </a:bodyPr>
          <a:lstStyle/>
          <a:p>
            <a:pPr marL="0" indent="0" algn="just">
              <a:lnSpc>
                <a:spcPct val="150000"/>
              </a:lnSpc>
              <a:buNone/>
            </a:pPr>
            <a:r>
              <a:rPr lang="tr-TR" sz="1400" dirty="0" smtClean="0"/>
              <a:t>	2018/2019 Eğitim Öğretim Yılında da eklenen yeni akademilerle öğretmenlerimizin akademik kariyerlerini zenginleştirmeler</a:t>
            </a:r>
            <a:r>
              <a:rPr lang="en-US" sz="1400" dirty="0" err="1" smtClean="0"/>
              <a:t>i</a:t>
            </a:r>
            <a:r>
              <a:rPr lang="tr-TR" sz="1400" dirty="0" smtClean="0"/>
              <a:t>, eğitim ve öğretim faaliyetlerinde ihtiyaç duydukları noktalarda birikimlerini güçlendirmeleri ve öğretmenlerin akademilerde aldıkları eğitimlerle öğrencilere ulaşıp, onların zihnine ve kalbine dokunmalarına yardımcı olmak </a:t>
            </a:r>
            <a:r>
              <a:rPr lang="tr-TR" sz="1400" i="1" dirty="0" smtClean="0"/>
              <a:t>İstanbul Öğretmen Akademileri</a:t>
            </a:r>
            <a:r>
              <a:rPr lang="tr-TR" sz="1400" dirty="0" smtClean="0"/>
              <a:t>’nin temel amacıdır.</a:t>
            </a:r>
          </a:p>
          <a:p>
            <a:pPr marL="0" indent="0" algn="just">
              <a:lnSpc>
                <a:spcPct val="150000"/>
              </a:lnSpc>
              <a:buNone/>
            </a:pPr>
            <a:endParaRPr lang="tr-TR" sz="700" b="1" dirty="0"/>
          </a:p>
          <a:p>
            <a:pPr marL="0" indent="0" algn="just">
              <a:lnSpc>
                <a:spcPct val="150000"/>
              </a:lnSpc>
              <a:buNone/>
            </a:pPr>
            <a:r>
              <a:rPr lang="tr-TR" sz="1400" dirty="0" smtClean="0"/>
              <a:t>	Öğretmenlerin Sempozyum, </a:t>
            </a:r>
            <a:r>
              <a:rPr lang="tr-TR" sz="1400" dirty="0" err="1" smtClean="0"/>
              <a:t>Çalıştay</a:t>
            </a:r>
            <a:r>
              <a:rPr lang="tr-TR" sz="1400" dirty="0" smtClean="0"/>
              <a:t>, Kongre gibi tecrübelerini çoğaltıp alanının uzmanı kişilerden eğitim alarak pratiklerini geliştirmek.</a:t>
            </a:r>
          </a:p>
          <a:p>
            <a:pPr marL="0" indent="0" algn="just">
              <a:lnSpc>
                <a:spcPct val="150000"/>
              </a:lnSpc>
              <a:buNone/>
            </a:pPr>
            <a:endParaRPr lang="tr-TR" sz="1400" dirty="0"/>
          </a:p>
          <a:p>
            <a:pPr marL="0" indent="0" algn="just">
              <a:lnSpc>
                <a:spcPct val="150000"/>
              </a:lnSpc>
              <a:buNone/>
            </a:pPr>
            <a:r>
              <a:rPr lang="tr-TR" sz="1400" dirty="0" smtClean="0"/>
              <a:t>	Makale paylaşım günleri ve uygulayıcılardan deneyim paylaşımı toplantıları planlanmaktadır.</a:t>
            </a: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İSTANBUL ÖĞRETMEN AKADEMİLERİ</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90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9" y="929538"/>
            <a:ext cx="8229600" cy="3514419"/>
          </a:xfrm>
        </p:spPr>
        <p:txBody>
          <a:bodyPr>
            <a:noAutofit/>
          </a:bodyPr>
          <a:lstStyle/>
          <a:p>
            <a:pPr marL="0" indent="0">
              <a:buNone/>
            </a:pPr>
            <a:r>
              <a:rPr lang="tr-TR" sz="2400" b="1" dirty="0" smtClean="0"/>
              <a:t>    “</a:t>
            </a:r>
            <a:r>
              <a:rPr lang="tr-TR" sz="1400" b="1" dirty="0"/>
              <a:t>Öğretmeniyle Güzel İstanbul”</a:t>
            </a:r>
            <a:r>
              <a:rPr lang="tr-TR" sz="1400" dirty="0"/>
              <a:t> </a:t>
            </a:r>
            <a:r>
              <a:rPr lang="tr-TR" sz="1400" dirty="0" smtClean="0"/>
              <a:t>Projesi </a:t>
            </a:r>
            <a:r>
              <a:rPr lang="tr-TR" sz="1400" dirty="0"/>
              <a:t>ile;</a:t>
            </a:r>
          </a:p>
          <a:p>
            <a:pPr marL="0" indent="0">
              <a:buNone/>
            </a:pPr>
            <a:r>
              <a:rPr lang="tr-TR" sz="1400" dirty="0"/>
              <a:t> </a:t>
            </a:r>
          </a:p>
          <a:p>
            <a:pPr lvl="0">
              <a:lnSpc>
                <a:spcPct val="200000"/>
              </a:lnSpc>
            </a:pPr>
            <a:r>
              <a:rPr lang="tr-TR" sz="1400" dirty="0"/>
              <a:t>Öğrencinin öğrenme ihtiyaçları temelinde ve okul gelişim hedefleri doğrultusunda öğretmenin mesleki ve kişisel gelişiminin planlanması</a:t>
            </a:r>
            <a:r>
              <a:rPr lang="tr-TR" sz="1400" dirty="0" smtClean="0"/>
              <a:t>,</a:t>
            </a:r>
            <a:endParaRPr lang="tr-TR" sz="1400" dirty="0"/>
          </a:p>
          <a:p>
            <a:pPr lvl="0">
              <a:lnSpc>
                <a:spcPct val="200000"/>
              </a:lnSpc>
            </a:pPr>
            <a:r>
              <a:rPr lang="tr-TR" sz="1400" dirty="0"/>
              <a:t>Öğretmenlerin deneyimlerini </a:t>
            </a:r>
            <a:r>
              <a:rPr lang="tr-TR" sz="1400" dirty="0" smtClean="0"/>
              <a:t>paylaşmalarını sağlayacak ortamların oluşturulması,</a:t>
            </a:r>
            <a:endParaRPr lang="tr-TR" sz="1400" dirty="0"/>
          </a:p>
          <a:p>
            <a:pPr lvl="0">
              <a:lnSpc>
                <a:spcPct val="200000"/>
              </a:lnSpc>
            </a:pPr>
            <a:r>
              <a:rPr lang="tr-TR" sz="1400" dirty="0" smtClean="0"/>
              <a:t>Öğretmenlerde </a:t>
            </a:r>
            <a:r>
              <a:rPr lang="tr-TR" sz="1400" dirty="0"/>
              <a:t>girişimcilik, bilimsel araştırma ve düşünme, problemlere farklı yaklaşım, işbirliği </a:t>
            </a:r>
            <a:r>
              <a:rPr lang="tr-TR" sz="1400" dirty="0" smtClean="0"/>
              <a:t>gibi özelliklerin </a:t>
            </a:r>
            <a:r>
              <a:rPr lang="tr-TR" sz="1400" dirty="0"/>
              <a:t>geliştirilmesi</a:t>
            </a:r>
            <a:r>
              <a:rPr lang="tr-TR" sz="1400" dirty="0" smtClean="0"/>
              <a:t>,</a:t>
            </a: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ÖĞRETMENİYLE GÜZEL İSTANBUL</a:t>
            </a:r>
            <a:r>
              <a:rPr lang="tr-TR" sz="2000" b="1" dirty="0">
                <a:solidFill>
                  <a:srgbClr val="C00000"/>
                </a:solidFill>
              </a:rPr>
              <a:t/>
            </a:r>
            <a:br>
              <a:rPr lang="tr-TR" sz="2000" b="1" dirty="0">
                <a:solidFill>
                  <a:srgbClr val="C00000"/>
                </a:solidFill>
              </a:rPr>
            </a:br>
            <a:endParaRPr lang="tr-TR" sz="20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57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04048" y="1494384"/>
            <a:ext cx="3600400" cy="3672408"/>
          </a:xfrm>
        </p:spPr>
        <p:txBody>
          <a:bodyPr>
            <a:noAutofit/>
          </a:bodyPr>
          <a:lstStyle/>
          <a:p>
            <a:pPr algn="just">
              <a:buFont typeface="Wingdings" pitchFamily="2" charset="2"/>
              <a:buChar char="Ø"/>
            </a:pPr>
            <a:r>
              <a:rPr lang="tr-TR" sz="1400" dirty="0" smtClean="0"/>
              <a:t>Edebiyat Akademisi</a:t>
            </a:r>
          </a:p>
          <a:p>
            <a:pPr algn="just">
              <a:buFont typeface="Wingdings" pitchFamily="2" charset="2"/>
              <a:buChar char="Ø"/>
            </a:pPr>
            <a:r>
              <a:rPr lang="tr-TR" sz="1400" dirty="0" smtClean="0"/>
              <a:t>Sanat Akademisi</a:t>
            </a:r>
          </a:p>
          <a:p>
            <a:pPr algn="just">
              <a:buFont typeface="Wingdings" pitchFamily="2" charset="2"/>
              <a:buChar char="Ø"/>
            </a:pPr>
            <a:r>
              <a:rPr lang="tr-TR" sz="1400" dirty="0" smtClean="0"/>
              <a:t>Müzik Akademisi</a:t>
            </a:r>
          </a:p>
          <a:p>
            <a:pPr algn="just">
              <a:buFont typeface="Wingdings" pitchFamily="2" charset="2"/>
              <a:buChar char="Ø"/>
            </a:pPr>
            <a:r>
              <a:rPr lang="tr-TR" sz="1400" dirty="0" smtClean="0"/>
              <a:t>Lisan Akademisi</a:t>
            </a:r>
          </a:p>
          <a:p>
            <a:pPr algn="just">
              <a:buFont typeface="Wingdings" pitchFamily="2" charset="2"/>
              <a:buChar char="Ø"/>
            </a:pPr>
            <a:r>
              <a:rPr lang="tr-TR" sz="1400" dirty="0" smtClean="0"/>
              <a:t>Bir Aktör Olarak Öğretmen Akademisi</a:t>
            </a:r>
          </a:p>
          <a:p>
            <a:pPr algn="just">
              <a:buFont typeface="Wingdings" pitchFamily="2" charset="2"/>
              <a:buChar char="Ø"/>
            </a:pPr>
            <a:r>
              <a:rPr lang="tr-TR" sz="1400" dirty="0" smtClean="0"/>
              <a:t>Eğitimde Yeni Yaklaşımlar Akademisi</a:t>
            </a:r>
          </a:p>
          <a:p>
            <a:pPr algn="just">
              <a:buFont typeface="Wingdings" pitchFamily="2" charset="2"/>
              <a:buChar char="Ø"/>
            </a:pPr>
            <a:r>
              <a:rPr lang="tr-TR" sz="1400" dirty="0" smtClean="0"/>
              <a:t>İlk Öğretmen Akademisi</a:t>
            </a:r>
          </a:p>
          <a:p>
            <a:pPr algn="just">
              <a:buFont typeface="Wingdings" pitchFamily="2" charset="2"/>
              <a:buChar char="Ø"/>
            </a:pPr>
            <a:r>
              <a:rPr lang="tr-TR" sz="1400" dirty="0" smtClean="0"/>
              <a:t>Yönetici Akademisi</a:t>
            </a:r>
          </a:p>
          <a:p>
            <a:pPr algn="just">
              <a:buFont typeface="Wingdings" pitchFamily="2" charset="2"/>
              <a:buChar char="Ø"/>
            </a:pPr>
            <a:r>
              <a:rPr lang="tr-TR" sz="1400" dirty="0" smtClean="0"/>
              <a:t>Güncel Akademi</a:t>
            </a:r>
          </a:p>
          <a:p>
            <a:pPr algn="just">
              <a:buFont typeface="Wingdings" pitchFamily="2" charset="2"/>
              <a:buChar char="Ø"/>
            </a:pPr>
            <a:r>
              <a:rPr lang="tr-TR" sz="1400" dirty="0" smtClean="0"/>
              <a:t>Konuk Akademisi</a:t>
            </a:r>
          </a:p>
          <a:p>
            <a:pPr algn="just">
              <a:buFont typeface="Wingdings" pitchFamily="2" charset="2"/>
              <a:buChar char="Ø"/>
            </a:pP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İSTANBUL ÖĞRETMEN AKADEMİLERİ</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1"/>
          <p:cNvSpPr txBox="1">
            <a:spLocks/>
          </p:cNvSpPr>
          <p:nvPr/>
        </p:nvSpPr>
        <p:spPr>
          <a:xfrm>
            <a:off x="395536" y="1471092"/>
            <a:ext cx="4320480"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tr-TR" sz="1400" dirty="0" smtClean="0"/>
              <a:t>Bilim </a:t>
            </a:r>
            <a:r>
              <a:rPr lang="tr-TR" sz="1400" dirty="0"/>
              <a:t>Akademisi</a:t>
            </a:r>
          </a:p>
          <a:p>
            <a:pPr lvl="1" algn="just">
              <a:buFont typeface="Wingdings" pitchFamily="2" charset="2"/>
              <a:buChar char="§"/>
            </a:pPr>
            <a:r>
              <a:rPr lang="tr-TR" sz="1400" i="1" dirty="0">
                <a:solidFill>
                  <a:schemeClr val="tx1">
                    <a:lumMod val="75000"/>
                    <a:lumOff val="25000"/>
                  </a:schemeClr>
                </a:solidFill>
              </a:rPr>
              <a:t>Bilim Olimpiyatları Enstitüsü</a:t>
            </a:r>
          </a:p>
          <a:p>
            <a:pPr lvl="1" algn="just">
              <a:buFont typeface="Wingdings" pitchFamily="2" charset="2"/>
              <a:buChar char="§"/>
            </a:pPr>
            <a:r>
              <a:rPr lang="tr-TR" sz="1400" i="1" dirty="0">
                <a:solidFill>
                  <a:schemeClr val="tx1">
                    <a:lumMod val="75000"/>
                    <a:lumOff val="25000"/>
                  </a:schemeClr>
                </a:solidFill>
              </a:rPr>
              <a:t>Türk-İslam Düşüncesi ve Bilimi Enstitüsü</a:t>
            </a:r>
          </a:p>
          <a:p>
            <a:pPr lvl="1" algn="just">
              <a:buFont typeface="Wingdings" pitchFamily="2" charset="2"/>
              <a:buChar char="§"/>
            </a:pPr>
            <a:r>
              <a:rPr lang="tr-TR" sz="1400" i="1" dirty="0">
                <a:solidFill>
                  <a:schemeClr val="tx1">
                    <a:lumMod val="75000"/>
                    <a:lumOff val="25000"/>
                  </a:schemeClr>
                </a:solidFill>
              </a:rPr>
              <a:t>Teknoloji Enstitüsü</a:t>
            </a:r>
          </a:p>
          <a:p>
            <a:pPr lvl="2" algn="just">
              <a:buFont typeface="Wingdings" pitchFamily="2" charset="2"/>
              <a:buChar char="§"/>
            </a:pPr>
            <a:r>
              <a:rPr lang="tr-TR" sz="1400" dirty="0"/>
              <a:t>Robotik Kodlama Atölyesi</a:t>
            </a:r>
          </a:p>
          <a:p>
            <a:pPr lvl="2" algn="just">
              <a:buFont typeface="Wingdings" pitchFamily="2" charset="2"/>
              <a:buChar char="§"/>
            </a:pPr>
            <a:r>
              <a:rPr lang="tr-TR" sz="1400" dirty="0"/>
              <a:t>Yapay Zeka Atölyesi</a:t>
            </a:r>
          </a:p>
          <a:p>
            <a:pPr lvl="2" algn="just">
              <a:buFont typeface="Wingdings" pitchFamily="2" charset="2"/>
              <a:buChar char="§"/>
            </a:pPr>
            <a:r>
              <a:rPr lang="tr-TR" sz="1400" dirty="0"/>
              <a:t>Artırılmış Gerçeklik Atölyesi</a:t>
            </a:r>
          </a:p>
          <a:p>
            <a:pPr lvl="2" algn="just">
              <a:buFont typeface="Wingdings" pitchFamily="2" charset="2"/>
              <a:buChar char="§"/>
            </a:pPr>
            <a:r>
              <a:rPr lang="tr-TR" sz="1400" dirty="0"/>
              <a:t>Tasarım ve Beceri Atölyesi</a:t>
            </a:r>
          </a:p>
        </p:txBody>
      </p:sp>
    </p:spTree>
    <p:extLst>
      <p:ext uri="{BB962C8B-B14F-4D97-AF65-F5344CB8AC3E}">
        <p14:creationId xmlns:p14="http://schemas.microsoft.com/office/powerpoint/2010/main" val="1395417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İSTANBUL ÖĞRETMEN AKADEMİLERİ</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9" name="İçerik Yer Tutucusu 1"/>
          <p:cNvSpPr>
            <a:spLocks noGrp="1"/>
          </p:cNvSpPr>
          <p:nvPr>
            <p:ph idx="1"/>
          </p:nvPr>
        </p:nvSpPr>
        <p:spPr>
          <a:xfrm>
            <a:off x="4211961" y="1635646"/>
            <a:ext cx="4507372" cy="2808312"/>
          </a:xfrm>
        </p:spPr>
        <p:txBody>
          <a:bodyPr>
            <a:noAutofit/>
          </a:bodyPr>
          <a:lstStyle/>
          <a:p>
            <a:pPr marL="0" indent="0" algn="just">
              <a:buNone/>
            </a:pPr>
            <a:r>
              <a:rPr lang="tr-TR" sz="100" dirty="0" smtClean="0">
                <a:ea typeface="Times New Roman"/>
              </a:rPr>
              <a:t>	</a:t>
            </a:r>
          </a:p>
          <a:p>
            <a:pPr marL="0" indent="0" algn="just">
              <a:lnSpc>
                <a:spcPts val="2600"/>
              </a:lnSpc>
              <a:buNone/>
            </a:pPr>
            <a:r>
              <a:rPr lang="tr-TR" sz="1800" dirty="0">
                <a:ea typeface="Times New Roman"/>
              </a:rPr>
              <a:t>	</a:t>
            </a:r>
            <a:r>
              <a:rPr lang="tr-TR" sz="1800" dirty="0" smtClean="0">
                <a:ea typeface="Times New Roman"/>
              </a:rPr>
              <a:t>Proje </a:t>
            </a:r>
            <a:r>
              <a:rPr lang="tr-TR" sz="1800" dirty="0">
                <a:ea typeface="Times New Roman"/>
              </a:rPr>
              <a:t>ile öncelikle</a:t>
            </a:r>
            <a:r>
              <a:rPr lang="tr-TR" sz="1800" dirty="0">
                <a:ea typeface="Calibri"/>
              </a:rPr>
              <a:t> okul liderlerinin hayata geçirdikleri uygulamalarla önce İstanbul’da ardından ülke ölçeğinde eğitimin geleceğine ışık tutmak, yeni bakış açıları katmak, yaratıcı çözümler üreten yöneticileri/liderleri yüreklendirmek ve gelecekte sürdürülebilir eğitim hayatına katkı verecek değişimlere ilham vermek </a:t>
            </a:r>
            <a:r>
              <a:rPr lang="tr-TR" sz="1800" dirty="0">
                <a:ea typeface="Times New Roman"/>
              </a:rPr>
              <a:t>amaçlanmaktadır</a:t>
            </a:r>
            <a:r>
              <a:rPr lang="tr-TR" sz="1800" dirty="0" smtClean="0">
                <a:ea typeface="Times New Roman"/>
              </a:rPr>
              <a:t>.</a:t>
            </a:r>
          </a:p>
        </p:txBody>
      </p:sp>
      <p:sp>
        <p:nvSpPr>
          <p:cNvPr id="6" name="Dikdörtgen 5"/>
          <p:cNvSpPr/>
          <p:nvPr/>
        </p:nvSpPr>
        <p:spPr>
          <a:xfrm>
            <a:off x="611560" y="1203598"/>
            <a:ext cx="8136904" cy="369332"/>
          </a:xfrm>
          <a:prstGeom prst="rect">
            <a:avLst/>
          </a:prstGeom>
        </p:spPr>
        <p:txBody>
          <a:bodyPr wrap="square">
            <a:spAutoFit/>
          </a:bodyPr>
          <a:lstStyle/>
          <a:p>
            <a:pPr>
              <a:buFont typeface="Wingdings" pitchFamily="2" charset="2"/>
              <a:buChar char="Ø"/>
            </a:pPr>
            <a:r>
              <a:rPr lang="tr-TR" b="1" dirty="0" smtClean="0"/>
              <a:t>YÖNETİCİ AKADEMİSİ 		</a:t>
            </a:r>
            <a:r>
              <a:rPr lang="tr-TR" b="1" dirty="0" smtClean="0">
                <a:solidFill>
                  <a:srgbClr val="C00000"/>
                </a:solidFill>
              </a:rPr>
              <a:t>EĞİTİM </a:t>
            </a:r>
            <a:r>
              <a:rPr lang="tr-TR" b="1" dirty="0">
                <a:solidFill>
                  <a:srgbClr val="C00000"/>
                </a:solidFill>
              </a:rPr>
              <a:t>LİDERLERİ ÇÖZÜM </a:t>
            </a:r>
            <a:r>
              <a:rPr lang="tr-TR" b="1" dirty="0" smtClean="0">
                <a:solidFill>
                  <a:srgbClr val="C00000"/>
                </a:solidFill>
              </a:rPr>
              <a:t>YOLUNDA</a:t>
            </a:r>
            <a:r>
              <a:rPr lang="tr-TR" dirty="0" smtClean="0">
                <a:solidFill>
                  <a:srgbClr val="C00000"/>
                </a:solidFill>
              </a:rPr>
              <a:t> </a:t>
            </a:r>
            <a:r>
              <a:rPr lang="tr-TR" b="1" dirty="0" smtClean="0">
                <a:solidFill>
                  <a:srgbClr val="C00000"/>
                </a:solidFill>
              </a:rPr>
              <a:t>PROJESİ</a:t>
            </a:r>
            <a:endParaRPr lang="tr-TR" dirty="0"/>
          </a:p>
        </p:txBody>
      </p:sp>
      <p:pic>
        <p:nvPicPr>
          <p:cNvPr id="10" name="Picture 3" descr="D:\Desktop\Proje Afişleri\h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72930"/>
            <a:ext cx="2547882" cy="320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142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5996" y="958959"/>
            <a:ext cx="3779960" cy="3470549"/>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title"/>
          </p:nvPr>
        </p:nvSpPr>
        <p:spPr/>
        <p:txBody>
          <a:bodyPr/>
          <a:lstStyle/>
          <a:p>
            <a:endParaRPr lang="tr-TR" dirty="0"/>
          </a:p>
        </p:txBody>
      </p:sp>
      <p:pic>
        <p:nvPicPr>
          <p:cNvPr id="7"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137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45636"/>
            <a:ext cx="8229600" cy="2862318"/>
          </a:xfrm>
        </p:spPr>
        <p:txBody>
          <a:bodyPr>
            <a:noAutofit/>
          </a:bodyPr>
          <a:lstStyle/>
          <a:p>
            <a:pPr marL="0" indent="0">
              <a:lnSpc>
                <a:spcPct val="150000"/>
              </a:lnSpc>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Eğitimde İyi Örneklerden Özgün Uygulamalara -İstanbul 2019; iyi örneklerini paylaşmak isteyen eğitimcilerin bir araya gelmesini ve birbirlerini etkilemesini hedeflemektedir. Bu çerçevede oluşturulan başvuru şartları sergilenecek örneklerin kalitesini artırmayı, dolayısıyla katılımcıların öğrenme fırsatlarını artırmayı amaçlamaktadır. Sunulan iyi örneklerin eğitim süreçlerini daha nitelikli hale getirmesi veya bir eksikliği gidermesi önemsenmektedir.</a:t>
            </a:r>
          </a:p>
        </p:txBody>
      </p:sp>
      <p:sp>
        <p:nvSpPr>
          <p:cNvPr id="8" name="Başlık 2"/>
          <p:cNvSpPr>
            <a:spLocks noGrp="1"/>
          </p:cNvSpPr>
          <p:nvPr>
            <p:ph type="title"/>
          </p:nvPr>
        </p:nvSpPr>
        <p:spPr>
          <a:xfrm>
            <a:off x="1331640" y="421298"/>
            <a:ext cx="4830868" cy="485589"/>
          </a:xfrm>
        </p:spPr>
        <p:txBody>
          <a:bodyPr>
            <a:noAutofit/>
          </a:bodyPr>
          <a:lstStyle/>
          <a:p>
            <a:pPr algn="ctr"/>
            <a:r>
              <a:rPr lang="tr-TR" sz="2000" b="1" dirty="0" smtClean="0">
                <a:solidFill>
                  <a:srgbClr val="C00000"/>
                </a:solidFill>
              </a:rPr>
              <a:t>Eğitimde İyi Örneklerden </a:t>
            </a:r>
            <a:br>
              <a:rPr lang="tr-TR" sz="2000" b="1" dirty="0" smtClean="0">
                <a:solidFill>
                  <a:srgbClr val="C00000"/>
                </a:solidFill>
              </a:rPr>
            </a:br>
            <a:r>
              <a:rPr lang="tr-TR" sz="2000" b="1" dirty="0" smtClean="0">
                <a:solidFill>
                  <a:srgbClr val="C00000"/>
                </a:solidFill>
              </a:rPr>
              <a:t>Özgün Uygulamalara</a:t>
            </a:r>
            <a:endParaRPr lang="tr-TR" sz="20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74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45636"/>
            <a:ext cx="8229600" cy="2862318"/>
          </a:xfrm>
        </p:spPr>
        <p:txBody>
          <a:bodyPr>
            <a:noAutofit/>
          </a:bodyPr>
          <a:lstStyle/>
          <a:p>
            <a:pPr>
              <a:buNone/>
            </a:pPr>
            <a:r>
              <a:rPr lang="tr-TR" sz="1800" dirty="0" smtClean="0">
                <a:latin typeface="Times New Roman" pitchFamily="18" charset="0"/>
                <a:cs typeface="Times New Roman" pitchFamily="18" charset="0"/>
              </a:rPr>
              <a:t>Eğitimde </a:t>
            </a:r>
            <a:r>
              <a:rPr lang="tr-TR" sz="1800" dirty="0">
                <a:latin typeface="Times New Roman" pitchFamily="18" charset="0"/>
                <a:cs typeface="Times New Roman" pitchFamily="18" charset="0"/>
              </a:rPr>
              <a:t>İyi Örneklerden Özgün Uygulamalara -</a:t>
            </a:r>
            <a:r>
              <a:rPr lang="tr-TR" sz="1800" dirty="0" smtClean="0">
                <a:latin typeface="Times New Roman" pitchFamily="18" charset="0"/>
                <a:cs typeface="Times New Roman" pitchFamily="18" charset="0"/>
              </a:rPr>
              <a:t>İstanbul 2019 Kapsamında;</a:t>
            </a:r>
          </a:p>
          <a:p>
            <a:pPr>
              <a:buNone/>
            </a:pPr>
            <a:endParaRPr lang="tr-TR" sz="1800" dirty="0" smtClean="0">
              <a:latin typeface="Times New Roman" pitchFamily="18" charset="0"/>
              <a:cs typeface="Times New Roman" pitchFamily="18" charset="0"/>
            </a:endParaRPr>
          </a:p>
          <a:p>
            <a:pPr lvl="0"/>
            <a:r>
              <a:rPr lang="tr-TR" sz="1800" dirty="0" smtClean="0">
                <a:solidFill>
                  <a:schemeClr val="tx2">
                    <a:lumMod val="75000"/>
                  </a:schemeClr>
                </a:solidFill>
                <a:latin typeface="Times New Roman" pitchFamily="18" charset="0"/>
                <a:cs typeface="Times New Roman" pitchFamily="18" charset="0"/>
              </a:rPr>
              <a:t>Etkin Öğretim </a:t>
            </a:r>
          </a:p>
          <a:p>
            <a:pPr lvl="0"/>
            <a:r>
              <a:rPr lang="tr-TR" sz="1800" dirty="0" smtClean="0">
                <a:solidFill>
                  <a:schemeClr val="tx2">
                    <a:lumMod val="75000"/>
                  </a:schemeClr>
                </a:solidFill>
                <a:latin typeface="Times New Roman" pitchFamily="18" charset="0"/>
                <a:cs typeface="Times New Roman" pitchFamily="18" charset="0"/>
              </a:rPr>
              <a:t>Kültür, Sanat ve Spor</a:t>
            </a:r>
          </a:p>
          <a:p>
            <a:pPr lvl="0"/>
            <a:r>
              <a:rPr lang="tr-TR" sz="1800" dirty="0" smtClean="0">
                <a:solidFill>
                  <a:schemeClr val="tx2">
                    <a:lumMod val="75000"/>
                  </a:schemeClr>
                </a:solidFill>
                <a:latin typeface="Times New Roman" pitchFamily="18" charset="0"/>
                <a:cs typeface="Times New Roman" pitchFamily="18" charset="0"/>
              </a:rPr>
              <a:t>Bilim ve Teknoloji</a:t>
            </a:r>
          </a:p>
          <a:p>
            <a:pPr lvl="0"/>
            <a:r>
              <a:rPr lang="tr-TR" sz="1800" dirty="0" smtClean="0">
                <a:solidFill>
                  <a:schemeClr val="tx2">
                    <a:lumMod val="75000"/>
                  </a:schemeClr>
                </a:solidFill>
                <a:latin typeface="Times New Roman" pitchFamily="18" charset="0"/>
                <a:cs typeface="Times New Roman" pitchFamily="18" charset="0"/>
              </a:rPr>
              <a:t>Özel Eğitim </a:t>
            </a:r>
          </a:p>
          <a:p>
            <a:pPr lvl="0"/>
            <a:r>
              <a:rPr lang="tr-TR" sz="1800" dirty="0" smtClean="0">
                <a:solidFill>
                  <a:schemeClr val="tx2">
                    <a:lumMod val="75000"/>
                  </a:schemeClr>
                </a:solidFill>
                <a:latin typeface="Times New Roman" pitchFamily="18" charset="0"/>
                <a:cs typeface="Times New Roman" pitchFamily="18" charset="0"/>
              </a:rPr>
              <a:t>Çevre ve Okul Estetiği </a:t>
            </a:r>
            <a:r>
              <a:rPr lang="tr-TR" sz="1800" dirty="0" smtClean="0">
                <a:latin typeface="Times New Roman" pitchFamily="18" charset="0"/>
                <a:cs typeface="Times New Roman" pitchFamily="18" charset="0"/>
              </a:rPr>
              <a:t>olmak üzere 5 Kategoride başvurular alınacaktır.</a:t>
            </a:r>
          </a:p>
          <a:p>
            <a:endParaRPr lang="tr-TR" sz="1800" dirty="0" smtClean="0">
              <a:latin typeface="Times New Roman" pitchFamily="18" charset="0"/>
              <a:cs typeface="Times New Roman" pitchFamily="18" charset="0"/>
            </a:endParaRPr>
          </a:p>
          <a:p>
            <a:pPr marL="0" indent="0" algn="just">
              <a:buNone/>
            </a:pPr>
            <a:endParaRPr lang="tr-TR" sz="2000" dirty="0"/>
          </a:p>
        </p:txBody>
      </p:sp>
      <p:sp>
        <p:nvSpPr>
          <p:cNvPr id="8" name="Başlık 2"/>
          <p:cNvSpPr>
            <a:spLocks noGrp="1"/>
          </p:cNvSpPr>
          <p:nvPr>
            <p:ph type="title"/>
          </p:nvPr>
        </p:nvSpPr>
        <p:spPr>
          <a:xfrm>
            <a:off x="1331640" y="421298"/>
            <a:ext cx="4830868" cy="485589"/>
          </a:xfrm>
        </p:spPr>
        <p:txBody>
          <a:bodyPr>
            <a:noAutofit/>
          </a:bodyPr>
          <a:lstStyle/>
          <a:p>
            <a:pPr algn="ctr"/>
            <a:r>
              <a:rPr lang="tr-TR" sz="2000" b="1" dirty="0" smtClean="0">
                <a:solidFill>
                  <a:srgbClr val="C00000"/>
                </a:solidFill>
              </a:rPr>
              <a:t>Eğitimde İyi Örneklerden </a:t>
            </a:r>
            <a:br>
              <a:rPr lang="tr-TR" sz="2000" b="1" dirty="0" smtClean="0">
                <a:solidFill>
                  <a:srgbClr val="C00000"/>
                </a:solidFill>
              </a:rPr>
            </a:br>
            <a:r>
              <a:rPr lang="tr-TR" sz="2000" b="1" dirty="0" smtClean="0">
                <a:solidFill>
                  <a:srgbClr val="C00000"/>
                </a:solidFill>
              </a:rPr>
              <a:t>Özgün Uygulamalara</a:t>
            </a:r>
            <a:endParaRPr lang="tr-TR" sz="20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1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GELECEĞİM OKULDA</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6" name="Picture 2" descr="C:\Users\HuseyinSANLI\Desktop\İL PROJELERİ\İSTANBUL PROJELER\1)GELECEĞİM OKULDA\OKUL-DOSTU BOŞ.png"/>
          <p:cNvPicPr>
            <a:picLocks noGrp="1" noChangeAspect="1" noChangeArrowheads="1"/>
          </p:cNvPicPr>
          <p:nvPr>
            <p:ph idx="1"/>
          </p:nvPr>
        </p:nvPicPr>
        <p:blipFill>
          <a:blip r:embed="rId2"/>
          <a:srcRect/>
          <a:stretch>
            <a:fillRect/>
          </a:stretch>
        </p:blipFill>
        <p:spPr bwMode="auto">
          <a:xfrm>
            <a:off x="1259632" y="948837"/>
            <a:ext cx="5616624" cy="3369976"/>
          </a:xfrm>
          <a:prstGeom prst="rect">
            <a:avLst/>
          </a:prstGeom>
          <a:noFill/>
        </p:spPr>
      </p:pic>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43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653648"/>
            <a:ext cx="8640960" cy="2970330"/>
          </a:xfrm>
        </p:spPr>
        <p:txBody>
          <a:bodyPr>
            <a:noAutofit/>
          </a:bodyPr>
          <a:lstStyle/>
          <a:p>
            <a:pPr marL="0" indent="0" algn="just">
              <a:lnSpc>
                <a:spcPct val="150000"/>
              </a:lnSpc>
              <a:buNone/>
            </a:pPr>
            <a:r>
              <a:rPr lang="tr-TR" sz="2000" dirty="0" smtClean="0"/>
              <a:t>	İlçe </a:t>
            </a:r>
            <a:r>
              <a:rPr lang="tr-TR" sz="2000" dirty="0"/>
              <a:t>milli eğitim müdürlüklerine bağlı tüm ortaöğretim kurumlarında öğrenim gören öğrencilerin devamsızlıklarının önlenmesi ve İstanbul İl Milli Eğitim Müdürlüğünün 2015-2019 Stratejik Planlamasındaki ortaöğretim kurumlarındaki öğrenci devamsızlığını %2’nin altına düşürerek ortaöğretim kurumlarından ayrılan öğrenci sayısını %8’in altına indirme hedefini gerçekleştirmektir</a:t>
            </a:r>
            <a:r>
              <a:rPr lang="tr-TR" sz="2000" dirty="0" smtClean="0"/>
              <a:t>.</a:t>
            </a:r>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PROJENİN AMACI</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68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929539"/>
            <a:ext cx="8640960" cy="3694439"/>
          </a:xfrm>
        </p:spPr>
        <p:txBody>
          <a:bodyPr>
            <a:noAutofit/>
          </a:bodyPr>
          <a:lstStyle/>
          <a:p>
            <a:pPr marL="0" indent="0" algn="just">
              <a:buNone/>
            </a:pPr>
            <a:r>
              <a:rPr lang="tr-TR" sz="2000" dirty="0" smtClean="0"/>
              <a:t>Bu </a:t>
            </a:r>
            <a:r>
              <a:rPr lang="tr-TR" sz="2000" dirty="0"/>
              <a:t>bağlamda </a:t>
            </a:r>
            <a:endParaRPr lang="tr-TR" sz="2000" dirty="0" smtClean="0"/>
          </a:p>
          <a:p>
            <a:pPr marL="0" indent="0" algn="just">
              <a:buNone/>
            </a:pPr>
            <a:endParaRPr lang="tr-TR" sz="2000" dirty="0" smtClean="0"/>
          </a:p>
          <a:p>
            <a:pPr algn="just">
              <a:lnSpc>
                <a:spcPct val="150000"/>
              </a:lnSpc>
            </a:pPr>
            <a:r>
              <a:rPr lang="tr-TR" sz="2000" dirty="0" smtClean="0"/>
              <a:t>Devamsızlığa </a:t>
            </a:r>
            <a:r>
              <a:rPr lang="tr-TR" sz="2000" dirty="0"/>
              <a:t>neden olan </a:t>
            </a:r>
            <a:r>
              <a:rPr lang="tr-TR" sz="2000" dirty="0" smtClean="0"/>
              <a:t>faktörler belirlenecek,</a:t>
            </a:r>
          </a:p>
          <a:p>
            <a:pPr algn="just">
              <a:lnSpc>
                <a:spcPct val="150000"/>
              </a:lnSpc>
            </a:pPr>
            <a:r>
              <a:rPr lang="tr-TR" sz="2000" dirty="0"/>
              <a:t>B</a:t>
            </a:r>
            <a:r>
              <a:rPr lang="tr-TR" sz="2000" dirty="0" smtClean="0"/>
              <a:t>u </a:t>
            </a:r>
            <a:r>
              <a:rPr lang="tr-TR" sz="2000" dirty="0"/>
              <a:t>faktörleri ortadan </a:t>
            </a:r>
            <a:r>
              <a:rPr lang="tr-TR" sz="2000" dirty="0" smtClean="0"/>
              <a:t>kaldırmayı hedefleyen çok yönlü çalışmalar yapılacak,</a:t>
            </a:r>
          </a:p>
          <a:p>
            <a:pPr algn="just">
              <a:lnSpc>
                <a:spcPct val="150000"/>
              </a:lnSpc>
            </a:pPr>
            <a:r>
              <a:rPr lang="tr-TR" sz="2000" dirty="0" smtClean="0"/>
              <a:t>Eğitim-öğretim sürecini daha </a:t>
            </a:r>
            <a:r>
              <a:rPr lang="tr-TR" sz="2000" dirty="0"/>
              <a:t>verimli hale getirip, </a:t>
            </a:r>
            <a:endParaRPr lang="tr-TR" sz="2000" dirty="0" smtClean="0"/>
          </a:p>
          <a:p>
            <a:pPr marL="0" indent="0" algn="just">
              <a:lnSpc>
                <a:spcPct val="150000"/>
              </a:lnSpc>
              <a:buNone/>
            </a:pPr>
            <a:r>
              <a:rPr lang="tr-TR" sz="2000" dirty="0" smtClean="0"/>
              <a:t>2023 </a:t>
            </a:r>
            <a:r>
              <a:rPr lang="tr-TR" sz="2000" dirty="0"/>
              <a:t>hedeflerini gerçekleştirmek için öğrencilerin okula devam </a:t>
            </a:r>
            <a:r>
              <a:rPr lang="tr-TR" sz="2000" dirty="0" smtClean="0"/>
              <a:t>etmeleri sağlanacaktır.</a:t>
            </a:r>
            <a:endParaRPr lang="tr-TR" sz="20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PROJENİN AMACI</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82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0"/>
            <a:ext cx="4558844" cy="5143500"/>
          </a:xfrm>
          <a:prstGeom prst="rect">
            <a:avLst/>
          </a:prstGeom>
        </p:spPr>
      </p:pic>
      <p:pic>
        <p:nvPicPr>
          <p:cNvPr id="9" name="Resim 8"/>
          <p:cNvPicPr>
            <a:picLocks noChangeAspect="1"/>
          </p:cNvPicPr>
          <p:nvPr/>
        </p:nvPicPr>
        <p:blipFill>
          <a:blip r:embed="rId3"/>
          <a:stretch>
            <a:fillRect/>
          </a:stretch>
        </p:blipFill>
        <p:spPr>
          <a:xfrm>
            <a:off x="310755" y="3935942"/>
            <a:ext cx="1340768" cy="1005576"/>
          </a:xfrm>
          <a:prstGeom prst="rect">
            <a:avLst/>
          </a:prstGeom>
        </p:spPr>
      </p:pic>
      <p:pic>
        <p:nvPicPr>
          <p:cNvPr id="5" name="Picture 3" descr="D:\Desktop\Loho20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021339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9" y="1221600"/>
            <a:ext cx="8229600" cy="3366374"/>
          </a:xfrm>
        </p:spPr>
        <p:txBody>
          <a:bodyPr>
            <a:noAutofit/>
          </a:bodyPr>
          <a:lstStyle/>
          <a:p>
            <a:pPr marL="0" indent="0" algn="ctr" defTabSz="180975">
              <a:buNone/>
              <a:defRPr sz="2880"/>
            </a:pPr>
            <a:endParaRPr lang="tr-TR" sz="1800" dirty="0"/>
          </a:p>
          <a:p>
            <a:pPr marL="0" lvl="1" indent="0" algn="just" defTabSz="180975">
              <a:buNone/>
              <a:defRPr sz="2880"/>
            </a:pPr>
            <a:r>
              <a:rPr lang="tr-TR" sz="1400" dirty="0" smtClean="0"/>
              <a:t>Projemiz ilimizde </a:t>
            </a:r>
            <a:r>
              <a:rPr lang="tr-TR" sz="1400" dirty="0"/>
              <a:t>bulunan </a:t>
            </a:r>
            <a:r>
              <a:rPr lang="tr-TR" sz="1400" dirty="0" smtClean="0"/>
              <a:t>anne-babasını </a:t>
            </a:r>
            <a:r>
              <a:rPr lang="tr-TR" sz="1400" dirty="0"/>
              <a:t>kaybeden </a:t>
            </a:r>
            <a:r>
              <a:rPr lang="tr-TR" sz="1400" dirty="0" smtClean="0"/>
              <a:t>ya da yoksunluğunu yaşayan çocukların </a:t>
            </a:r>
            <a:r>
              <a:rPr lang="tr-TR" sz="1400" dirty="0"/>
              <a:t>desteklenerek akademik başarılarının artırılmasını </a:t>
            </a:r>
            <a:r>
              <a:rPr lang="tr-TR" sz="1400" dirty="0" smtClean="0"/>
              <a:t>hedeflemektedir.</a:t>
            </a:r>
          </a:p>
          <a:p>
            <a:pPr marL="0" indent="0" algn="just" defTabSz="180975">
              <a:buNone/>
              <a:defRPr sz="2880"/>
            </a:pPr>
            <a:endParaRPr lang="tr-TR" sz="1800" dirty="0"/>
          </a:p>
          <a:p>
            <a:pPr marL="0" lvl="1" indent="0" algn="just" defTabSz="180975">
              <a:buNone/>
              <a:defRPr sz="2880"/>
            </a:pPr>
            <a:r>
              <a:rPr lang="tr-TR" sz="1400" dirty="0" smtClean="0"/>
              <a:t>Proje kapsamında; </a:t>
            </a:r>
          </a:p>
          <a:p>
            <a:pPr marL="0" lvl="1" indent="0" algn="just" defTabSz="180975">
              <a:buNone/>
              <a:defRPr sz="2880"/>
            </a:pPr>
            <a:endParaRPr lang="tr-TR" sz="1400" dirty="0" smtClean="0"/>
          </a:p>
          <a:p>
            <a:pPr marL="285750" lvl="1" algn="just" defTabSz="180975">
              <a:buFont typeface="Arial" pitchFamily="34" charset="0"/>
              <a:buChar char="•"/>
              <a:defRPr sz="2880"/>
            </a:pPr>
            <a:r>
              <a:rPr lang="tr-TR" sz="1400" dirty="0" smtClean="0"/>
              <a:t>Öğrenci koçluğu sistemi yaygınlaştırılacak,</a:t>
            </a:r>
          </a:p>
          <a:p>
            <a:pPr marL="285750" lvl="1" algn="just" defTabSz="180975">
              <a:buFont typeface="Arial" pitchFamily="34" charset="0"/>
              <a:buChar char="•"/>
              <a:defRPr sz="2880"/>
            </a:pPr>
            <a:r>
              <a:rPr lang="tr-TR" sz="1400" dirty="0" smtClean="0"/>
              <a:t>Öğrencilerin akademik başarıları takip edilip ilçe müdürlükleri tarafından gerekli görülen rehberlik hizmetleri yapılacaktır.</a:t>
            </a:r>
          </a:p>
          <a:p>
            <a:pPr marL="285750" lvl="1" algn="just" defTabSz="180975">
              <a:buFont typeface="Arial" pitchFamily="34" charset="0"/>
              <a:buChar char="•"/>
              <a:defRPr sz="2880"/>
            </a:pPr>
            <a:r>
              <a:rPr lang="tr-TR" sz="1400" dirty="0" smtClean="0"/>
              <a:t>Öğrencilerimizin </a:t>
            </a:r>
            <a:r>
              <a:rPr lang="tr-TR" sz="1400" dirty="0"/>
              <a:t>akademik başarılarını artırmaya yönelik destekleyici kurslar açılacak</a:t>
            </a:r>
            <a:r>
              <a:rPr lang="tr-TR" sz="1400" dirty="0" smtClean="0"/>
              <a:t>,</a:t>
            </a:r>
          </a:p>
          <a:p>
            <a:pPr marL="285750" lvl="1" algn="just" defTabSz="180975">
              <a:buFont typeface="Arial" pitchFamily="34" charset="0"/>
              <a:buChar char="•"/>
              <a:defRPr sz="2880"/>
            </a:pPr>
            <a:r>
              <a:rPr lang="tr-TR" sz="1400" dirty="0"/>
              <a:t>Öğrencilerimizin iletişim becerilerini geliştirmeye yönelik çalışmalar yapılacak</a:t>
            </a:r>
            <a:r>
              <a:rPr lang="tr-TR" sz="1400" dirty="0" smtClean="0"/>
              <a:t>,</a:t>
            </a:r>
          </a:p>
          <a:p>
            <a:pPr marL="285750" lvl="1" algn="just" defTabSz="180975">
              <a:buFont typeface="Arial" pitchFamily="34" charset="0"/>
              <a:buChar char="•"/>
              <a:defRPr sz="2880"/>
            </a:pPr>
            <a:r>
              <a:rPr lang="tr-TR" sz="1400" dirty="0" smtClean="0"/>
              <a:t>Sosyal, sportif ve kültürel etkinliklerle öğrencilerimiz desteklenecektir.</a:t>
            </a: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UMUDUM ÖĞRETMENİM</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34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9" y="1131590"/>
            <a:ext cx="8229600" cy="3312368"/>
          </a:xfrm>
        </p:spPr>
        <p:txBody>
          <a:bodyPr>
            <a:noAutofit/>
          </a:bodyPr>
          <a:lstStyle/>
          <a:p>
            <a:pPr lvl="0">
              <a:lnSpc>
                <a:spcPct val="200000"/>
              </a:lnSpc>
            </a:pPr>
            <a:r>
              <a:rPr lang="tr-TR" sz="1400" dirty="0" smtClean="0"/>
              <a:t>Planlanan </a:t>
            </a:r>
            <a:r>
              <a:rPr lang="tr-TR" sz="1400" dirty="0"/>
              <a:t>farklı sosyal, kültürel ve sportif etkinlikler ile öğretmenlerin motivasyonlarının artırılması ve dolayısıyla iş verimliliğinin yükseltilmesi, </a:t>
            </a:r>
          </a:p>
          <a:p>
            <a:pPr lvl="0">
              <a:lnSpc>
                <a:spcPct val="200000"/>
              </a:lnSpc>
            </a:pPr>
            <a:r>
              <a:rPr lang="tr-TR" sz="1400" dirty="0"/>
              <a:t>Öğretmenlerin yaptıkları işlerin toplumda tanıtılması ve gösterdikleri fedakârlıklar konusunda toplumda farkındalık yaratılması</a:t>
            </a:r>
          </a:p>
          <a:p>
            <a:pPr lvl="0">
              <a:lnSpc>
                <a:spcPct val="200000"/>
              </a:lnSpc>
            </a:pPr>
            <a:r>
              <a:rPr lang="tr-TR" sz="1400" dirty="0"/>
              <a:t>Eğitimi uygulama ve karar alma süreçlerinde; öğretmenlerin daha fazla yer almaları sağlanarak, öğretmenlerin ilgili oldukları alanlarda istek, düşünce, beklenti ve amaçlarını açıklayabilecekleri uygun ortamların hazırlanması hedeflenmektedir</a:t>
            </a:r>
            <a:r>
              <a:rPr lang="tr-TR" sz="1400" dirty="0" smtClean="0"/>
              <a:t>.</a:t>
            </a:r>
            <a:endParaRPr lang="tr-TR" sz="2000" dirty="0" smtClean="0"/>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ÖĞRETMENİYLE GÜZEL İSTANBUL</a:t>
            </a:r>
            <a:r>
              <a:rPr lang="tr-TR" sz="2000" b="1" dirty="0">
                <a:solidFill>
                  <a:srgbClr val="C00000"/>
                </a:solidFill>
              </a:rPr>
              <a:t/>
            </a:r>
            <a:br>
              <a:rPr lang="tr-TR" sz="2000" b="1" dirty="0">
                <a:solidFill>
                  <a:srgbClr val="C00000"/>
                </a:solidFill>
              </a:rPr>
            </a:br>
            <a:endParaRPr lang="tr-TR" sz="20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49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Desktop\Proje Afişleri\Varlık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94352"/>
            <a:ext cx="7418388" cy="2340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59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1547664" y="510718"/>
            <a:ext cx="4830868" cy="485589"/>
          </a:xfrm>
        </p:spPr>
        <p:txBody>
          <a:bodyPr>
            <a:noAutofit/>
          </a:bodyPr>
          <a:lstStyle/>
          <a:p>
            <a:pPr algn="ctr"/>
            <a:r>
              <a:rPr lang="tr-TR" sz="1800" b="1" dirty="0" smtClean="0">
                <a:solidFill>
                  <a:srgbClr val="C00000"/>
                </a:solidFill>
              </a:rPr>
              <a:t>TEMEL FİKİRLERDEN TEMEL BİLİMLERE</a:t>
            </a:r>
            <a:br>
              <a:rPr lang="tr-TR" sz="1800" b="1" dirty="0" smtClean="0">
                <a:solidFill>
                  <a:srgbClr val="C00000"/>
                </a:solidFill>
              </a:rPr>
            </a:br>
            <a:r>
              <a:rPr lang="tr-TR" sz="1800" b="1" dirty="0" smtClean="0">
                <a:solidFill>
                  <a:srgbClr val="C00000"/>
                </a:solidFill>
              </a:rPr>
              <a:t>«Bilim Olimpiyatları»</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sp>
        <p:nvSpPr>
          <p:cNvPr id="5" name="İçerik Yer Tutucusu 1"/>
          <p:cNvSpPr>
            <a:spLocks noGrp="1"/>
          </p:cNvSpPr>
          <p:nvPr>
            <p:ph idx="1"/>
          </p:nvPr>
        </p:nvSpPr>
        <p:spPr>
          <a:xfrm>
            <a:off x="457200" y="1653648"/>
            <a:ext cx="8229600" cy="2592288"/>
          </a:xfrm>
        </p:spPr>
        <p:txBody>
          <a:bodyPr>
            <a:normAutofit/>
          </a:bodyPr>
          <a:lstStyle/>
          <a:p>
            <a:pPr marL="0" indent="0" algn="just">
              <a:buNone/>
            </a:pPr>
            <a:r>
              <a:rPr lang="tr-TR" sz="1800" dirty="0" smtClean="0"/>
              <a:t>	Projemiz  ile matematik, fizik, kimya, biyoloji alanlarında yetenekli olan öğrencilerin erken yaşlarda tespit edilip farkındalık oluşturulması ve ihtiyaç duyulan mesleklere yönlendirilmesidir. Bu problemin çözümünde, bilim olimpiyatları çalışmaları  etkili yöntemlerden birisidir.</a:t>
            </a:r>
          </a:p>
          <a:p>
            <a:pPr marL="0" indent="0" algn="just">
              <a:buNone/>
            </a:pPr>
            <a:endParaRPr lang="tr-TR" sz="1800" dirty="0" smtClean="0"/>
          </a:p>
          <a:p>
            <a:pPr marL="0" indent="0" algn="just">
              <a:buNone/>
            </a:pPr>
            <a:r>
              <a:rPr lang="tr-TR" sz="1800" dirty="0" smtClean="0"/>
              <a:t>	Bu yıl İl Milli Eğitim  Müdürlüğümüz tarafından Bilim Olimpiyatları Ulusal düzeyde </a:t>
            </a:r>
            <a:r>
              <a:rPr lang="tr-TR" sz="1800" dirty="0" err="1" smtClean="0"/>
              <a:t>planlanlanmaktadır</a:t>
            </a:r>
            <a:r>
              <a:rPr lang="tr-TR" sz="1800" dirty="0" smtClean="0"/>
              <a:t>.</a:t>
            </a:r>
            <a:endParaRPr lang="tr-TR" sz="1800" dirty="0"/>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85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329612"/>
            <a:ext cx="8229600" cy="3078342"/>
          </a:xfrm>
        </p:spPr>
        <p:txBody>
          <a:bodyPr>
            <a:noAutofit/>
          </a:bodyPr>
          <a:lstStyle/>
          <a:p>
            <a:pPr marL="0" indent="0" algn="just">
              <a:buNone/>
            </a:pPr>
            <a:r>
              <a:rPr lang="tr-TR" sz="2000" dirty="0" smtClean="0">
                <a:ea typeface="Times New Roman"/>
              </a:rPr>
              <a:t>	</a:t>
            </a:r>
            <a:endParaRPr lang="tr-TR" sz="2000" dirty="0" smtClean="0"/>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esktop\Proje Afişleri\wd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6857"/>
            <a:ext cx="3768823" cy="5126643"/>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817443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2"/>
          <p:cNvSpPr>
            <a:spLocks noGrp="1"/>
          </p:cNvSpPr>
          <p:nvPr>
            <p:ph type="title"/>
          </p:nvPr>
        </p:nvSpPr>
        <p:spPr>
          <a:xfrm>
            <a:off x="2051720" y="451018"/>
            <a:ext cx="3750748" cy="368700"/>
          </a:xfrm>
        </p:spPr>
        <p:txBody>
          <a:bodyPr>
            <a:normAutofit/>
          </a:bodyPr>
          <a:lstStyle/>
          <a:p>
            <a:pPr algn="ctr"/>
            <a:r>
              <a:rPr lang="tr-TR" sz="1800" b="1" dirty="0" smtClean="0">
                <a:solidFill>
                  <a:srgbClr val="C00000"/>
                </a:solidFill>
              </a:rPr>
              <a:t>OKUL DERGİLERİ</a:t>
            </a:r>
            <a:endParaRPr lang="tr-TR" sz="1800" b="1" dirty="0">
              <a:solidFill>
                <a:srgbClr val="C00000"/>
              </a:solidFill>
            </a:endParaRPr>
          </a:p>
        </p:txBody>
      </p:sp>
      <p:sp>
        <p:nvSpPr>
          <p:cNvPr id="5" name="Metin kutusu 4"/>
          <p:cNvSpPr txBox="1"/>
          <p:nvPr/>
        </p:nvSpPr>
        <p:spPr>
          <a:xfrm>
            <a:off x="503549" y="1563638"/>
            <a:ext cx="8064896" cy="1891287"/>
          </a:xfrm>
          <a:prstGeom prst="rect">
            <a:avLst/>
          </a:prstGeom>
          <a:noFill/>
        </p:spPr>
        <p:txBody>
          <a:bodyPr wrap="square" rtlCol="0">
            <a:spAutoFit/>
          </a:bodyPr>
          <a:lstStyle/>
          <a:p>
            <a:pPr algn="just">
              <a:lnSpc>
                <a:spcPct val="150000"/>
              </a:lnSpc>
            </a:pPr>
            <a:r>
              <a:rPr lang="tr-TR" sz="2000" dirty="0" smtClean="0"/>
              <a:t>	Okul dergileri </a:t>
            </a:r>
            <a:r>
              <a:rPr lang="tr-TR" sz="2000" dirty="0" err="1" smtClean="0"/>
              <a:t>informal</a:t>
            </a:r>
            <a:r>
              <a:rPr lang="tr-TR" sz="2000" dirty="0" smtClean="0"/>
              <a:t> eğitim aracı olmanın ötesinde öğrencilerin yaratıcılıklarını sergileyebilmelerine, fikirlerini inşa edebilmelere, kendilerini ifade edebilmelere ve bilgiyi özgürce yorumlayabilmelerine imkan veren bir platformdur</a:t>
            </a:r>
            <a:endParaRPr lang="tr-TR" sz="2000" dirty="0"/>
          </a:p>
        </p:txBody>
      </p:sp>
    </p:spTree>
    <p:extLst>
      <p:ext uri="{BB962C8B-B14F-4D97-AF65-F5344CB8AC3E}">
        <p14:creationId xmlns:p14="http://schemas.microsoft.com/office/powerpoint/2010/main" val="3496531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2"/>
          <p:cNvSpPr>
            <a:spLocks noGrp="1"/>
          </p:cNvSpPr>
          <p:nvPr>
            <p:ph type="title"/>
          </p:nvPr>
        </p:nvSpPr>
        <p:spPr>
          <a:xfrm>
            <a:off x="2051720" y="451018"/>
            <a:ext cx="3750748" cy="368700"/>
          </a:xfrm>
        </p:spPr>
        <p:txBody>
          <a:bodyPr>
            <a:normAutofit/>
          </a:bodyPr>
          <a:lstStyle/>
          <a:p>
            <a:pPr algn="ctr"/>
            <a:r>
              <a:rPr lang="tr-TR" sz="1800" b="1" dirty="0" smtClean="0">
                <a:solidFill>
                  <a:srgbClr val="C00000"/>
                </a:solidFill>
              </a:rPr>
              <a:t>OKUL DERGİLERİ</a:t>
            </a:r>
            <a:endParaRPr lang="tr-TR" sz="1800" b="1" dirty="0">
              <a:solidFill>
                <a:srgbClr val="C00000"/>
              </a:solidFill>
            </a:endParaRPr>
          </a:p>
        </p:txBody>
      </p:sp>
      <p:sp>
        <p:nvSpPr>
          <p:cNvPr id="5" name="Metin kutusu 4"/>
          <p:cNvSpPr txBox="1"/>
          <p:nvPr/>
        </p:nvSpPr>
        <p:spPr>
          <a:xfrm>
            <a:off x="503549" y="956477"/>
            <a:ext cx="8064896" cy="3785652"/>
          </a:xfrm>
          <a:prstGeom prst="rect">
            <a:avLst/>
          </a:prstGeom>
          <a:noFill/>
        </p:spPr>
        <p:txBody>
          <a:bodyPr wrap="square" rtlCol="0">
            <a:spAutoFit/>
          </a:bodyPr>
          <a:lstStyle/>
          <a:p>
            <a:pPr algn="just">
              <a:lnSpc>
                <a:spcPct val="150000"/>
              </a:lnSpc>
            </a:pPr>
            <a:r>
              <a:rPr lang="tr-TR" sz="2000" dirty="0" smtClean="0"/>
              <a:t>Proje Faaliyetleri</a:t>
            </a:r>
          </a:p>
          <a:p>
            <a:pPr marL="342900" indent="-342900" algn="just">
              <a:lnSpc>
                <a:spcPct val="150000"/>
              </a:lnSpc>
              <a:buFont typeface="Arial" pitchFamily="34" charset="0"/>
              <a:buChar char="•"/>
            </a:pPr>
            <a:r>
              <a:rPr lang="tr-TR" sz="2000" dirty="0" smtClean="0"/>
              <a:t>Dergi atölyelerinin kurulması.</a:t>
            </a:r>
          </a:p>
          <a:p>
            <a:pPr marL="342900" indent="-342900" algn="just">
              <a:lnSpc>
                <a:spcPct val="150000"/>
              </a:lnSpc>
              <a:buFont typeface="Arial" pitchFamily="34" charset="0"/>
              <a:buChar char="•"/>
            </a:pPr>
            <a:r>
              <a:rPr lang="tr-TR" sz="2000" dirty="0" smtClean="0"/>
              <a:t>Dergi yazarlarıyla öğrencilerin buluşturulması.</a:t>
            </a:r>
          </a:p>
          <a:p>
            <a:pPr marL="342900" indent="-342900" algn="just">
              <a:lnSpc>
                <a:spcPct val="150000"/>
              </a:lnSpc>
              <a:buFont typeface="Arial" pitchFamily="34" charset="0"/>
              <a:buChar char="•"/>
            </a:pPr>
            <a:r>
              <a:rPr lang="tr-TR" sz="2000" dirty="0" smtClean="0"/>
              <a:t>Dergi arşivi oluşturularak, dergi örneklerinin paylaşılması.</a:t>
            </a:r>
          </a:p>
          <a:p>
            <a:pPr marL="342900" indent="-342900" algn="just">
              <a:lnSpc>
                <a:spcPct val="150000"/>
              </a:lnSpc>
              <a:buFont typeface="Arial" pitchFamily="34" charset="0"/>
              <a:buChar char="•"/>
            </a:pPr>
            <a:r>
              <a:rPr lang="tr-TR" sz="2000" dirty="0" smtClean="0"/>
              <a:t>Okullarda süreli yayın köşelerinin oluşturulması.</a:t>
            </a:r>
          </a:p>
          <a:p>
            <a:pPr marL="342900" indent="-342900" algn="just">
              <a:lnSpc>
                <a:spcPct val="150000"/>
              </a:lnSpc>
              <a:buFont typeface="Arial" pitchFamily="34" charset="0"/>
              <a:buChar char="•"/>
            </a:pPr>
            <a:r>
              <a:rPr lang="tr-TR" sz="2000" dirty="0" smtClean="0"/>
              <a:t>Dergilerden seçmeler yapılarak okul panolarında paylaşılması.</a:t>
            </a:r>
          </a:p>
          <a:p>
            <a:pPr marL="342900" indent="-342900" algn="just">
              <a:lnSpc>
                <a:spcPct val="150000"/>
              </a:lnSpc>
              <a:buFont typeface="Arial" pitchFamily="34" charset="0"/>
              <a:buChar char="•"/>
            </a:pPr>
            <a:r>
              <a:rPr lang="tr-TR" sz="2000" dirty="0" smtClean="0"/>
              <a:t>Okullar tarafından hazırlanan dergilerden seçilenlerin basılması ve Okul Dergileri Fuarında sergilenmesi.</a:t>
            </a:r>
          </a:p>
        </p:txBody>
      </p:sp>
    </p:spTree>
    <p:extLst>
      <p:ext uri="{BB962C8B-B14F-4D97-AF65-F5344CB8AC3E}">
        <p14:creationId xmlns:p14="http://schemas.microsoft.com/office/powerpoint/2010/main" val="2489649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solidFill>
                  <a:srgbClr val="C00000"/>
                </a:solidFill>
              </a:rPr>
              <a:t>MEKTEP İSTANBUL</a:t>
            </a:r>
            <a:endParaRPr lang="tr-TR" dirty="0">
              <a:solidFill>
                <a:srgbClr val="C00000"/>
              </a:solidFill>
            </a:endParaRPr>
          </a:p>
        </p:txBody>
      </p:sp>
      <p:sp>
        <p:nvSpPr>
          <p:cNvPr id="3" name="Metin kutusu 2"/>
          <p:cNvSpPr txBox="1"/>
          <p:nvPr/>
        </p:nvSpPr>
        <p:spPr>
          <a:xfrm>
            <a:off x="2051720" y="1131590"/>
            <a:ext cx="6840760" cy="3139321"/>
          </a:xfrm>
          <a:prstGeom prst="rect">
            <a:avLst/>
          </a:prstGeom>
          <a:noFill/>
        </p:spPr>
        <p:txBody>
          <a:bodyPr wrap="square" rtlCol="0">
            <a:spAutoFit/>
          </a:bodyPr>
          <a:lstStyle/>
          <a:p>
            <a:r>
              <a:rPr lang="tr-TR" b="1" dirty="0" smtClean="0"/>
              <a:t>Proje Faaliyetleri</a:t>
            </a:r>
            <a:endParaRPr lang="tr-TR" b="1" dirty="0"/>
          </a:p>
          <a:p>
            <a:pPr marL="285750" indent="-285750" algn="just">
              <a:buFont typeface="Arial" pitchFamily="34" charset="0"/>
              <a:buChar char="•"/>
            </a:pPr>
            <a:r>
              <a:rPr lang="tr-TR" dirty="0" smtClean="0"/>
              <a:t>Yabancı uyruklu öğrenci ve velilerin öncelikle odak gruba alınarak tanınması, </a:t>
            </a:r>
          </a:p>
          <a:p>
            <a:pPr marL="285750" indent="-285750" algn="just">
              <a:buFont typeface="Arial" pitchFamily="34" charset="0"/>
              <a:buChar char="•"/>
            </a:pPr>
            <a:r>
              <a:rPr lang="tr-TR" dirty="0" smtClean="0"/>
              <a:t>Çok yönlü rehberlik sağlanması,</a:t>
            </a:r>
          </a:p>
          <a:p>
            <a:pPr marL="285750" indent="-285750" algn="just">
              <a:buFont typeface="Arial" pitchFamily="34" charset="0"/>
              <a:buChar char="•"/>
            </a:pPr>
            <a:r>
              <a:rPr lang="tr-TR" dirty="0"/>
              <a:t>T</a:t>
            </a:r>
            <a:r>
              <a:rPr lang="tr-TR" dirty="0" smtClean="0"/>
              <a:t>amamının kontrollü bir şekilde Türkçe öğrenmesinin sağlanması,</a:t>
            </a:r>
          </a:p>
          <a:p>
            <a:pPr marL="285750" indent="-285750" algn="just">
              <a:buFont typeface="Arial" pitchFamily="34" charset="0"/>
              <a:buChar char="•"/>
            </a:pPr>
            <a:r>
              <a:rPr lang="tr-TR" dirty="0"/>
              <a:t>K</a:t>
            </a:r>
            <a:r>
              <a:rPr lang="tr-TR" dirty="0" smtClean="0"/>
              <a:t>ültürel aktarım ve entegrasyon konusunda çok dilli çok kültürlü etkinliklere yer verilmesi,</a:t>
            </a:r>
          </a:p>
          <a:p>
            <a:pPr marL="285750" indent="-285750" algn="just">
              <a:buFont typeface="Arial" pitchFamily="34" charset="0"/>
              <a:buChar char="•"/>
            </a:pPr>
            <a:r>
              <a:rPr lang="tr-TR" dirty="0" smtClean="0"/>
              <a:t>Müdürlüğümüz bünyesinde hizmet sunacak ilk temas noktası biriminin kurulması,</a:t>
            </a:r>
          </a:p>
          <a:p>
            <a:pPr marL="285750" indent="-285750" algn="just">
              <a:buFont typeface="Arial" pitchFamily="34" charset="0"/>
              <a:buChar char="•"/>
            </a:pPr>
            <a:r>
              <a:rPr lang="tr-TR" dirty="0" smtClean="0"/>
              <a:t>Yabancı uyruklu velilerimize yönelik gelir getirici kursların açılması,</a:t>
            </a:r>
          </a:p>
          <a:p>
            <a:pPr marL="285750" indent="-285750" algn="just">
              <a:buFont typeface="Arial" pitchFamily="34" charset="0"/>
              <a:buChar char="•"/>
            </a:pPr>
            <a:r>
              <a:rPr lang="tr-TR" dirty="0" smtClean="0"/>
              <a:t>Kültürel etkileşim ve paylaşım etkinliklerinin yapılması</a:t>
            </a:r>
          </a:p>
        </p:txBody>
      </p:sp>
      <p:sp>
        <p:nvSpPr>
          <p:cNvPr id="4" name="Dikdörtgen 3"/>
          <p:cNvSpPr/>
          <p:nvPr/>
        </p:nvSpPr>
        <p:spPr>
          <a:xfrm>
            <a:off x="179513" y="1238159"/>
            <a:ext cx="1860251" cy="1795813"/>
          </a:xfrm>
          <a:prstGeom prst="rect">
            <a:avLst/>
          </a:prstGeom>
        </p:spPr>
        <p:txBody>
          <a:bodyPr wrap="square">
            <a:spAutoFit/>
          </a:bodyPr>
          <a:lstStyle/>
          <a:p>
            <a:pPr>
              <a:lnSpc>
                <a:spcPts val="2200"/>
              </a:lnSpc>
            </a:pPr>
            <a:r>
              <a:rPr lang="tr-TR" sz="2400" dirty="0">
                <a:solidFill>
                  <a:srgbClr val="C00000"/>
                </a:solidFill>
              </a:rPr>
              <a:t>M</a:t>
            </a:r>
            <a:r>
              <a:rPr lang="tr-TR" dirty="0"/>
              <a:t>ültecilerin </a:t>
            </a:r>
            <a:br>
              <a:rPr lang="tr-TR" dirty="0"/>
            </a:br>
            <a:r>
              <a:rPr lang="tr-TR" dirty="0" smtClean="0"/>
              <a:t> </a:t>
            </a:r>
            <a:r>
              <a:rPr lang="tr-TR" sz="2400" dirty="0" smtClean="0">
                <a:solidFill>
                  <a:srgbClr val="C00000"/>
                </a:solidFill>
              </a:rPr>
              <a:t>E</a:t>
            </a:r>
            <a:r>
              <a:rPr lang="tr-TR" dirty="0" smtClean="0"/>
              <a:t>ğitime </a:t>
            </a:r>
            <a:endParaRPr lang="tr-TR" dirty="0"/>
          </a:p>
          <a:p>
            <a:pPr>
              <a:lnSpc>
                <a:spcPts val="2200"/>
              </a:lnSpc>
            </a:pPr>
            <a:r>
              <a:rPr lang="tr-TR" sz="2400" dirty="0" smtClean="0">
                <a:solidFill>
                  <a:srgbClr val="C00000"/>
                </a:solidFill>
              </a:rPr>
              <a:t> K</a:t>
            </a:r>
            <a:r>
              <a:rPr lang="tr-TR" dirty="0" smtClean="0"/>
              <a:t>azandırılması </a:t>
            </a:r>
            <a:endParaRPr lang="tr-TR" dirty="0"/>
          </a:p>
          <a:p>
            <a:pPr>
              <a:lnSpc>
                <a:spcPts val="2200"/>
              </a:lnSpc>
            </a:pPr>
            <a:r>
              <a:rPr lang="tr-TR" sz="2400" dirty="0" smtClean="0">
                <a:solidFill>
                  <a:srgbClr val="C00000"/>
                </a:solidFill>
              </a:rPr>
              <a:t> T</a:t>
            </a:r>
            <a:r>
              <a:rPr lang="tr-TR" dirty="0" smtClean="0"/>
              <a:t>oplumsal </a:t>
            </a:r>
            <a:endParaRPr lang="tr-TR" dirty="0"/>
          </a:p>
          <a:p>
            <a:pPr>
              <a:lnSpc>
                <a:spcPts val="2200"/>
              </a:lnSpc>
            </a:pPr>
            <a:r>
              <a:rPr lang="tr-TR" sz="2400" dirty="0" smtClean="0">
                <a:solidFill>
                  <a:srgbClr val="C00000"/>
                </a:solidFill>
              </a:rPr>
              <a:t> E</a:t>
            </a:r>
            <a:r>
              <a:rPr lang="tr-TR" dirty="0" smtClean="0"/>
              <a:t>ntegrasyonu </a:t>
            </a:r>
            <a:endParaRPr lang="tr-TR" dirty="0"/>
          </a:p>
          <a:p>
            <a:pPr>
              <a:lnSpc>
                <a:spcPts val="2200"/>
              </a:lnSpc>
            </a:pPr>
            <a:r>
              <a:rPr lang="tr-TR" sz="2400" dirty="0" smtClean="0">
                <a:solidFill>
                  <a:srgbClr val="C00000"/>
                </a:solidFill>
              </a:rPr>
              <a:t> P</a:t>
            </a:r>
            <a:r>
              <a:rPr lang="tr-TR" dirty="0" smtClean="0"/>
              <a:t>rojesi</a:t>
            </a:r>
            <a:endParaRPr lang="tr-TR" dirty="0"/>
          </a:p>
        </p:txBody>
      </p:sp>
    </p:spTree>
    <p:extLst>
      <p:ext uri="{BB962C8B-B14F-4D97-AF65-F5344CB8AC3E}">
        <p14:creationId xmlns:p14="http://schemas.microsoft.com/office/powerpoint/2010/main" val="803838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403648" y="224022"/>
            <a:ext cx="5040560" cy="540060"/>
          </a:xfrm>
        </p:spPr>
        <p:txBody>
          <a:bodyPr/>
          <a:lstStyle/>
          <a:p>
            <a:r>
              <a:rPr lang="tr-TR" dirty="0"/>
              <a:t>SAĞLIKLI GELECEK İÇİN HİJYENİK OKULLAR </a:t>
            </a:r>
          </a:p>
        </p:txBody>
      </p:sp>
      <p:sp>
        <p:nvSpPr>
          <p:cNvPr id="3" name="Metin kutusu 2"/>
          <p:cNvSpPr txBox="1"/>
          <p:nvPr/>
        </p:nvSpPr>
        <p:spPr>
          <a:xfrm>
            <a:off x="503549" y="1059582"/>
            <a:ext cx="8388931" cy="3693319"/>
          </a:xfrm>
          <a:prstGeom prst="rect">
            <a:avLst/>
          </a:prstGeom>
          <a:noFill/>
        </p:spPr>
        <p:txBody>
          <a:bodyPr wrap="square" rtlCol="0">
            <a:spAutoFit/>
          </a:bodyPr>
          <a:lstStyle/>
          <a:p>
            <a:r>
              <a:rPr lang="tr-TR" dirty="0" smtClean="0"/>
              <a:t>Proje kapsamında,</a:t>
            </a:r>
          </a:p>
          <a:p>
            <a:endParaRPr lang="tr-TR" dirty="0" smtClean="0"/>
          </a:p>
          <a:p>
            <a:pPr marL="285750" indent="-285750">
              <a:buFont typeface="Arial" pitchFamily="34" charset="0"/>
              <a:buChar char="•"/>
            </a:pPr>
            <a:r>
              <a:rPr lang="tr-TR" dirty="0" smtClean="0"/>
              <a:t>Kurumlarımızdaki temizlik çalışanlarına Hijyen ve Sanitasyon konularında eğitimler verilecektir.</a:t>
            </a:r>
          </a:p>
          <a:p>
            <a:pPr marL="285750" indent="-285750">
              <a:buFont typeface="Arial" pitchFamily="34" charset="0"/>
              <a:buChar char="•"/>
            </a:pPr>
            <a:r>
              <a:rPr lang="tr-TR" dirty="0" smtClean="0"/>
              <a:t>Kurumlarımızda hijyen konulu animasyonlar öğrencilerimizle buluşturulacaktır.</a:t>
            </a:r>
          </a:p>
          <a:p>
            <a:pPr marL="285750" indent="-285750">
              <a:buFont typeface="Arial" pitchFamily="34" charset="0"/>
              <a:buChar char="•"/>
            </a:pPr>
            <a:r>
              <a:rPr lang="tr-TR" dirty="0" smtClean="0"/>
              <a:t>Farkındalık çalışmaları kapsamında Hijyen konulu dijital oyun geliştirme yarışmaları düzenlenecektir.</a:t>
            </a:r>
          </a:p>
          <a:p>
            <a:pPr marL="285750" indent="-285750">
              <a:buFont typeface="Arial" pitchFamily="34" charset="0"/>
              <a:buChar char="•"/>
            </a:pPr>
            <a:r>
              <a:rPr lang="tr-TR" dirty="0" smtClean="0"/>
              <a:t>Okul çöp kontenjanlarının estetik bir görünüşe sahip olmaları sağlanacaktır.</a:t>
            </a:r>
          </a:p>
          <a:p>
            <a:pPr marL="285750" indent="-285750">
              <a:buFont typeface="Arial" pitchFamily="34" charset="0"/>
              <a:buChar char="•"/>
            </a:pPr>
            <a:r>
              <a:rPr lang="tr-TR" dirty="0" smtClean="0"/>
              <a:t>Uzmanlar tarafından Hijyen kuralları ve sağlıklı yaşam konusunda öğrenci ve öğretmenler bilgilendirilecektir.</a:t>
            </a:r>
          </a:p>
          <a:p>
            <a:pPr marL="285750" indent="-285750">
              <a:buFont typeface="Arial" pitchFamily="34" charset="0"/>
              <a:buChar char="•"/>
            </a:pPr>
            <a:r>
              <a:rPr lang="tr-TR" dirty="0" smtClean="0"/>
              <a:t>Okul kantin görevlileri Hijyen ve</a:t>
            </a:r>
            <a:r>
              <a:rPr lang="tr-TR" dirty="0"/>
              <a:t> Sanitasyon konularında eğitimler verilecektir</a:t>
            </a:r>
            <a:r>
              <a:rPr lang="tr-TR" dirty="0" smtClean="0"/>
              <a:t>.</a:t>
            </a:r>
          </a:p>
          <a:p>
            <a:pPr marL="285750" indent="-285750">
              <a:buFont typeface="Arial" pitchFamily="34" charset="0"/>
              <a:buChar char="•"/>
            </a:pPr>
            <a:r>
              <a:rPr lang="tr-TR" dirty="0" smtClean="0"/>
              <a:t>Proje paydaşları tarafından temizlik kitleri, lavaboların modernize edilmesi, eksikliklerin giderilmesi sağlanacaktır. </a:t>
            </a:r>
          </a:p>
        </p:txBody>
      </p:sp>
    </p:spTree>
    <p:extLst>
      <p:ext uri="{BB962C8B-B14F-4D97-AF65-F5344CB8AC3E}">
        <p14:creationId xmlns:p14="http://schemas.microsoft.com/office/powerpoint/2010/main" val="3365385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75657" y="-92546"/>
            <a:ext cx="5917076" cy="5511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531152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45636"/>
            <a:ext cx="8229600" cy="2862318"/>
          </a:xfrm>
        </p:spPr>
        <p:txBody>
          <a:bodyPr>
            <a:noAutofit/>
          </a:bodyPr>
          <a:lstStyle/>
          <a:p>
            <a:pPr marL="0" indent="0" algn="just">
              <a:buNone/>
            </a:pPr>
            <a:r>
              <a:rPr lang="tr-TR" sz="2000" dirty="0" smtClean="0"/>
              <a:t>	Toplumdaki örnek ve lider kişilerle öğrencileri bir </a:t>
            </a:r>
            <a:r>
              <a:rPr lang="tr-TR" sz="2000" dirty="0"/>
              <a:t>araya </a:t>
            </a:r>
            <a:r>
              <a:rPr lang="tr-TR" sz="2000" dirty="0" smtClean="0"/>
              <a:t>getirerek, başarılı kişilerin hikayeleri, eğitim hayatlarıyla ilgili tecrübe </a:t>
            </a:r>
            <a:r>
              <a:rPr lang="tr-TR" sz="2000" dirty="0"/>
              <a:t>ve kültürel birikimlerinden öğrencilerimizin istifade </a:t>
            </a:r>
            <a:r>
              <a:rPr lang="tr-TR" sz="2000" dirty="0" smtClean="0"/>
              <a:t>etmesini sağlamak amacıyla gerçekleştirilecek bir projedir.</a:t>
            </a:r>
          </a:p>
          <a:p>
            <a:pPr marL="0" indent="0" algn="just">
              <a:buNone/>
            </a:pPr>
            <a:endParaRPr lang="tr-TR" sz="2000" dirty="0" smtClean="0"/>
          </a:p>
          <a:p>
            <a:pPr marL="0" indent="0" algn="just">
              <a:buNone/>
            </a:pPr>
            <a:r>
              <a:rPr lang="tr-TR" sz="2000" dirty="0"/>
              <a:t>	</a:t>
            </a:r>
            <a:r>
              <a:rPr lang="tr-TR" sz="2000" dirty="0" smtClean="0"/>
              <a:t>Bu proje ile özellikle sınıf başkanları ve öğrenci temsilcilerinin buluşmalara katılması sağlanarak öğrencilerin yönetimsel becerilerinin geliştirilmesi hedeflenmiştir.</a:t>
            </a:r>
            <a:endParaRPr lang="tr-TR" sz="20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a:solidFill>
                  <a:srgbClr val="C00000"/>
                </a:solidFill>
              </a:rPr>
              <a:t>Öğrenci Liderlerimiz </a:t>
            </a:r>
            <a:r>
              <a:rPr lang="tr-TR" sz="1800" b="1" dirty="0" smtClean="0">
                <a:solidFill>
                  <a:srgbClr val="C00000"/>
                </a:solidFill>
              </a:rPr>
              <a:t/>
            </a:r>
            <a:br>
              <a:rPr lang="tr-TR" sz="1800" b="1" dirty="0" smtClean="0">
                <a:solidFill>
                  <a:srgbClr val="C00000"/>
                </a:solidFill>
              </a:rPr>
            </a:br>
            <a:r>
              <a:rPr lang="tr-TR" sz="1800" b="1" dirty="0" smtClean="0">
                <a:solidFill>
                  <a:srgbClr val="C00000"/>
                </a:solidFill>
              </a:rPr>
              <a:t>Şehrimizin </a:t>
            </a:r>
            <a:r>
              <a:rPr lang="tr-TR" sz="1800" b="1" dirty="0">
                <a:solidFill>
                  <a:srgbClr val="C00000"/>
                </a:solidFill>
              </a:rPr>
              <a:t>Öncüleriyle Buluşuyor</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35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059582"/>
            <a:ext cx="8229600" cy="2700299"/>
          </a:xfrm>
        </p:spPr>
        <p:txBody>
          <a:bodyPr>
            <a:noAutofit/>
          </a:bodyPr>
          <a:lstStyle/>
          <a:p>
            <a:pPr marL="0" indent="0">
              <a:buNone/>
            </a:pPr>
            <a:r>
              <a:rPr lang="tr-TR" sz="1600" dirty="0" smtClean="0"/>
              <a:t>Bu </a:t>
            </a:r>
            <a:r>
              <a:rPr lang="tr-TR" sz="1600" dirty="0"/>
              <a:t>temel amaç doğrultusunda öğrencilerimizde</a:t>
            </a:r>
            <a:r>
              <a:rPr lang="tr-TR" sz="1600" dirty="0" smtClean="0"/>
              <a:t>;</a:t>
            </a:r>
            <a:br>
              <a:rPr lang="tr-TR" sz="1600" dirty="0" smtClean="0"/>
            </a:br>
            <a:endParaRPr lang="tr-TR" sz="1600" dirty="0"/>
          </a:p>
          <a:p>
            <a:pPr lvl="0"/>
            <a:r>
              <a:rPr lang="tr-TR" sz="1600" dirty="0"/>
              <a:t>Şehrin </a:t>
            </a:r>
            <a:r>
              <a:rPr lang="tr-TR" sz="1600" dirty="0" smtClean="0"/>
              <a:t>ileri gelenlerine </a:t>
            </a:r>
            <a:r>
              <a:rPr lang="tr-TR" sz="1600" dirty="0"/>
              <a:t>dair farkındalık kazandırılması,</a:t>
            </a:r>
          </a:p>
          <a:p>
            <a:pPr lvl="0"/>
            <a:r>
              <a:rPr lang="tr-TR" sz="1600" dirty="0" smtClean="0"/>
              <a:t>Sosyal </a:t>
            </a:r>
            <a:r>
              <a:rPr lang="tr-TR" sz="1600" dirty="0"/>
              <a:t>etkinlik uygulamalarını geliştirerek estetik anlayışlarının  güçlendirilmesi,</a:t>
            </a:r>
          </a:p>
          <a:p>
            <a:pPr lvl="0"/>
            <a:r>
              <a:rPr lang="tr-TR" sz="1600" dirty="0"/>
              <a:t>Mesleki kariyer algılarına katkı sağlanması,</a:t>
            </a:r>
          </a:p>
          <a:p>
            <a:pPr lvl="0"/>
            <a:r>
              <a:rPr lang="tr-TR" sz="1600" dirty="0"/>
              <a:t>Öğrencilerin </a:t>
            </a:r>
            <a:r>
              <a:rPr lang="tr-TR" sz="1600" dirty="0" smtClean="0"/>
              <a:t>yönelimlerinin </a:t>
            </a:r>
            <a:r>
              <a:rPr lang="tr-TR" sz="1600" dirty="0"/>
              <a:t>farkına vararak meslek seçimlerini </a:t>
            </a:r>
            <a:r>
              <a:rPr lang="tr-TR" sz="1600" dirty="0" smtClean="0"/>
              <a:t>şekillendirmesi</a:t>
            </a:r>
            <a:endParaRPr lang="tr-TR" sz="1600" dirty="0"/>
          </a:p>
          <a:p>
            <a:pPr lvl="0"/>
            <a:r>
              <a:rPr lang="tr-TR" sz="1600" dirty="0" smtClean="0"/>
              <a:t>Sosyalleşme</a:t>
            </a:r>
            <a:r>
              <a:rPr lang="tr-TR" sz="1600" dirty="0"/>
              <a:t>, kişilik gelişimi </a:t>
            </a:r>
            <a:r>
              <a:rPr lang="tr-TR" sz="1600" dirty="0" smtClean="0"/>
              <a:t>yönlerden </a:t>
            </a:r>
            <a:r>
              <a:rPr lang="tr-TR" sz="1600" dirty="0"/>
              <a:t>desteklenmesini,</a:t>
            </a:r>
          </a:p>
          <a:p>
            <a:pPr marL="0" indent="0">
              <a:buNone/>
            </a:pPr>
            <a:endParaRPr lang="tr-TR" sz="1100" dirty="0"/>
          </a:p>
          <a:p>
            <a:pPr marL="0" indent="0" algn="just">
              <a:buNone/>
            </a:pPr>
            <a:r>
              <a:rPr lang="tr-TR" sz="1600" dirty="0" smtClean="0"/>
              <a:t>	Hedefleyen </a:t>
            </a:r>
            <a:r>
              <a:rPr lang="tr-TR" sz="1600" dirty="0"/>
              <a:t>Proje sayesinde öğrenciler güdülenmiş,  yenilenmiş, öğrenmeye ve keşfetmeye hazır hale gelecektir. Böylelikle, onların sosyal ve öğrenme yaşantılarının pozitif yönde ivme kazanması ve sürdürülebilir bir gelecek yaratmak için onlara ilham verilmesi beklenmektedir. </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2"/>
          <p:cNvSpPr>
            <a:spLocks noGrp="1"/>
          </p:cNvSpPr>
          <p:nvPr>
            <p:ph type="title"/>
          </p:nvPr>
        </p:nvSpPr>
        <p:spPr>
          <a:xfrm>
            <a:off x="1619672" y="303498"/>
            <a:ext cx="4830868" cy="485589"/>
          </a:xfrm>
        </p:spPr>
        <p:txBody>
          <a:bodyPr>
            <a:noAutofit/>
          </a:bodyPr>
          <a:lstStyle/>
          <a:p>
            <a:pPr algn="ctr"/>
            <a:r>
              <a:rPr lang="tr-TR" sz="1800" dirty="0">
                <a:solidFill>
                  <a:srgbClr val="C00000"/>
                </a:solidFill>
              </a:rPr>
              <a:t>Öğrenci Liderlerimiz </a:t>
            </a:r>
            <a:r>
              <a:rPr lang="tr-TR" sz="1800" dirty="0" smtClean="0">
                <a:solidFill>
                  <a:srgbClr val="C00000"/>
                </a:solidFill>
              </a:rPr>
              <a:t/>
            </a:r>
            <a:br>
              <a:rPr lang="tr-TR" sz="1800" dirty="0" smtClean="0">
                <a:solidFill>
                  <a:srgbClr val="C00000"/>
                </a:solidFill>
              </a:rPr>
            </a:br>
            <a:r>
              <a:rPr lang="tr-TR" sz="1800" dirty="0" smtClean="0">
                <a:solidFill>
                  <a:srgbClr val="C00000"/>
                </a:solidFill>
              </a:rPr>
              <a:t>Şehrimizin </a:t>
            </a:r>
            <a:r>
              <a:rPr lang="tr-TR" sz="1800" dirty="0">
                <a:solidFill>
                  <a:srgbClr val="C00000"/>
                </a:solidFill>
              </a:rPr>
              <a:t>Öncüleriyle Buluşuyor</a:t>
            </a:r>
          </a:p>
        </p:txBody>
      </p:sp>
    </p:spTree>
    <p:extLst>
      <p:ext uri="{BB962C8B-B14F-4D97-AF65-F5344CB8AC3E}">
        <p14:creationId xmlns:p14="http://schemas.microsoft.com/office/powerpoint/2010/main" val="50457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059582"/>
            <a:ext cx="8229600" cy="3942438"/>
          </a:xfrm>
        </p:spPr>
        <p:txBody>
          <a:bodyPr>
            <a:noAutofit/>
          </a:bodyPr>
          <a:lstStyle/>
          <a:p>
            <a:pPr algn="just">
              <a:buNone/>
            </a:pPr>
            <a:r>
              <a:rPr lang="tr-TR" sz="1600" dirty="0" smtClean="0"/>
              <a:t>	Projemiz ile,	</a:t>
            </a:r>
          </a:p>
          <a:p>
            <a:pPr marL="0" indent="892175" algn="just">
              <a:buNone/>
            </a:pPr>
            <a:r>
              <a:rPr lang="tr-TR" sz="1600" dirty="0"/>
              <a:t>	</a:t>
            </a:r>
            <a:r>
              <a:rPr lang="tr-TR" sz="1600" dirty="0" smtClean="0"/>
              <a:t>2018-2019  Eğitim Öğretim yılı boyunca </a:t>
            </a:r>
            <a:r>
              <a:rPr lang="tr-TR" sz="1600" dirty="0"/>
              <a:t>öğrencilerin </a:t>
            </a:r>
            <a:r>
              <a:rPr lang="tr-TR" sz="1600" dirty="0" smtClean="0"/>
              <a:t>Sosyal, Sportif ve Kültürel faaliyetlere katılmalarını sağlayarak, yeni </a:t>
            </a:r>
            <a:r>
              <a:rPr lang="tr-TR" sz="1600" dirty="0"/>
              <a:t>ilgi alanları kazanmaları </a:t>
            </a:r>
            <a:r>
              <a:rPr lang="tr-TR" sz="1600" dirty="0" smtClean="0"/>
              <a:t>ve dolayısıyla </a:t>
            </a:r>
            <a:r>
              <a:rPr lang="tr-TR" sz="1600" dirty="0"/>
              <a:t>yetenek ve kişiliklerinin sağlıklı bir şekilde geliştirilmesi amaçlanmaktadır. </a:t>
            </a:r>
            <a:endParaRPr lang="tr-TR" sz="1600" dirty="0" smtClean="0"/>
          </a:p>
          <a:p>
            <a:pPr algn="just">
              <a:buNone/>
            </a:pPr>
            <a:r>
              <a:rPr lang="tr-TR" sz="1600" dirty="0"/>
              <a:t>	</a:t>
            </a:r>
            <a:r>
              <a:rPr lang="tr-TR" sz="1600" dirty="0" smtClean="0"/>
              <a:t>	</a:t>
            </a:r>
          </a:p>
          <a:p>
            <a:pPr algn="just">
              <a:buNone/>
            </a:pPr>
            <a:r>
              <a:rPr lang="tr-TR" sz="1600" dirty="0" smtClean="0"/>
              <a:t>	Bu kapsamda,</a:t>
            </a:r>
          </a:p>
          <a:p>
            <a:pPr marL="533400" indent="0" algn="just" defTabSz="719138"/>
            <a:r>
              <a:rPr lang="tr-TR" sz="1600" dirty="0" smtClean="0"/>
              <a:t>	Okullarımızda korolar oluşturulacaktır.</a:t>
            </a:r>
          </a:p>
          <a:p>
            <a:pPr marL="533400" indent="0" algn="just" defTabSz="719138"/>
            <a:r>
              <a:rPr lang="tr-TR" sz="1600" dirty="0"/>
              <a:t>	</a:t>
            </a:r>
            <a:r>
              <a:rPr lang="tr-TR" sz="1600" dirty="0" smtClean="0"/>
              <a:t>Her öğrencinin bir enstrümana yönlendirilmesi sağlanacaktır.</a:t>
            </a:r>
          </a:p>
          <a:p>
            <a:pPr marL="533400" indent="0" algn="just" defTabSz="719138"/>
            <a:r>
              <a:rPr lang="tr-TR" sz="1600" dirty="0" smtClean="0"/>
              <a:t> 	Okullarımızda halkoyunu ekipleri oluşturulup ilçeler arası yarışmalar düzenlenecektir.</a:t>
            </a:r>
          </a:p>
          <a:p>
            <a:pPr marL="533400" indent="0" algn="just" defTabSz="719138"/>
            <a:r>
              <a:rPr lang="tr-TR" sz="1600" dirty="0" smtClean="0"/>
              <a:t> Öğrencilerin farklı spor alanlarını (okçuluk, </a:t>
            </a:r>
            <a:r>
              <a:rPr lang="tr-TR" sz="1600" dirty="0" err="1" smtClean="0"/>
              <a:t>bocce</a:t>
            </a:r>
            <a:r>
              <a:rPr lang="tr-TR" sz="1600" dirty="0" smtClean="0"/>
              <a:t>, buz pateni, yüzme) keşfetmeleri sağlanacaktır.</a:t>
            </a:r>
            <a:endParaRPr lang="tr-TR" sz="1600" b="1"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OKULUMDA BİR SES İKİ NEFES</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86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275606"/>
            <a:ext cx="8496944" cy="2844316"/>
          </a:xfrm>
        </p:spPr>
        <p:txBody>
          <a:bodyPr>
            <a:noAutofit/>
          </a:bodyPr>
          <a:lstStyle/>
          <a:p>
            <a:pPr marL="0" lvl="0" indent="0" algn="just">
              <a:lnSpc>
                <a:spcPct val="150000"/>
              </a:lnSpc>
              <a:buNone/>
            </a:pPr>
            <a:r>
              <a:rPr lang="tr-TR" sz="1600" dirty="0" smtClean="0"/>
              <a:t>	İstanbul’da </a:t>
            </a:r>
            <a:r>
              <a:rPr lang="tr-TR" sz="1600" dirty="0"/>
              <a:t>öğrenim hayatlarını yatılı olarak devam ettiren ortaöğretim öğrencilerine yönelik özgün ve özendirici etkinlikler tasarlayarak değerler eğitiminin gerçekleştirilmesi planlanmaktadır</a:t>
            </a:r>
            <a:r>
              <a:rPr lang="tr-TR" sz="1600" dirty="0" smtClean="0"/>
              <a:t>.</a:t>
            </a:r>
          </a:p>
          <a:p>
            <a:pPr marL="0" lvl="0" indent="0" algn="just">
              <a:lnSpc>
                <a:spcPct val="150000"/>
              </a:lnSpc>
              <a:buNone/>
            </a:pPr>
            <a:endParaRPr lang="tr-TR" sz="500" dirty="0"/>
          </a:p>
          <a:p>
            <a:pPr marL="0" lvl="0" indent="0" algn="just">
              <a:lnSpc>
                <a:spcPct val="150000"/>
              </a:lnSpc>
              <a:buNone/>
            </a:pPr>
            <a:r>
              <a:rPr lang="tr-TR" sz="1600" dirty="0" smtClean="0"/>
              <a:t>	Topluma </a:t>
            </a:r>
            <a:r>
              <a:rPr lang="tr-TR" sz="1600" dirty="0"/>
              <a:t>ve kişiye yararlı olacak temel değerleri gündeme getirerek bilinç kazandırılacaktır. </a:t>
            </a:r>
            <a:r>
              <a:rPr lang="tr-TR" sz="1600" dirty="0" smtClean="0"/>
              <a:t>Öğrencilerimizin </a:t>
            </a:r>
            <a:r>
              <a:rPr lang="tr-TR" sz="1600" dirty="0"/>
              <a:t>sosyal ve duygusal gelişimi desteklenecektir. </a:t>
            </a:r>
          </a:p>
          <a:p>
            <a:pPr marL="0" lvl="0" indent="0" algn="just">
              <a:lnSpc>
                <a:spcPct val="150000"/>
              </a:lnSpc>
              <a:buNone/>
            </a:pPr>
            <a:r>
              <a:rPr lang="tr-TR" sz="600" dirty="0" smtClean="0"/>
              <a:t>	</a:t>
            </a:r>
          </a:p>
          <a:p>
            <a:pPr marL="0" lvl="0" indent="0" algn="just">
              <a:lnSpc>
                <a:spcPct val="150000"/>
              </a:lnSpc>
              <a:buNone/>
            </a:pPr>
            <a:r>
              <a:rPr lang="tr-TR" sz="1600" dirty="0"/>
              <a:t>	</a:t>
            </a:r>
            <a:r>
              <a:rPr lang="tr-TR" sz="1600" dirty="0" smtClean="0"/>
              <a:t>Öğrencilerimizin </a:t>
            </a:r>
            <a:r>
              <a:rPr lang="tr-TR" sz="1600" dirty="0"/>
              <a:t>milli ve manevi değerleri öğrenip, bunları bir hayat anlayışı haline getirmeleri sağlanacaktır</a:t>
            </a:r>
            <a:r>
              <a:rPr lang="tr-TR" sz="1600" dirty="0" smtClean="0"/>
              <a:t>.</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027186" y="251677"/>
            <a:ext cx="5553421"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YURDUMUN DEĞERLERİ</a:t>
            </a:r>
          </a:p>
        </p:txBody>
      </p:sp>
    </p:spTree>
    <p:extLst>
      <p:ext uri="{BB962C8B-B14F-4D97-AF65-F5344CB8AC3E}">
        <p14:creationId xmlns:p14="http://schemas.microsoft.com/office/powerpoint/2010/main" val="1819832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167594"/>
            <a:ext cx="8496944" cy="3348372"/>
          </a:xfrm>
        </p:spPr>
        <p:txBody>
          <a:bodyPr>
            <a:noAutofit/>
          </a:bodyPr>
          <a:lstStyle/>
          <a:p>
            <a:pPr lvl="0">
              <a:buNone/>
            </a:pPr>
            <a:endParaRPr lang="tr-TR" sz="1600" dirty="0" smtClean="0"/>
          </a:p>
          <a:p>
            <a:pPr lvl="0">
              <a:buNone/>
            </a:pPr>
            <a:endParaRPr lang="tr-TR" sz="1600" dirty="0"/>
          </a:p>
          <a:p>
            <a:pPr lvl="0">
              <a:buNone/>
            </a:pPr>
            <a:r>
              <a:rPr lang="tr-TR" sz="1600" dirty="0" smtClean="0"/>
              <a:t>Proje kapsamında  ayrıca;</a:t>
            </a:r>
          </a:p>
          <a:p>
            <a:pPr lvl="0">
              <a:buNone/>
            </a:pPr>
            <a:endParaRPr lang="tr-TR" sz="1600" dirty="0" smtClean="0"/>
          </a:p>
          <a:p>
            <a:pPr>
              <a:lnSpc>
                <a:spcPct val="150000"/>
              </a:lnSpc>
            </a:pPr>
            <a:r>
              <a:rPr lang="tr-TR" sz="1600" b="1" dirty="0" smtClean="0">
                <a:solidFill>
                  <a:schemeClr val="bg2">
                    <a:lumMod val="25000"/>
                  </a:schemeClr>
                </a:solidFill>
              </a:rPr>
              <a:t>Destan Okuma  ve Anlatma Yarışmaları yapılacaktır.</a:t>
            </a:r>
          </a:p>
          <a:p>
            <a:pPr>
              <a:lnSpc>
                <a:spcPct val="150000"/>
              </a:lnSpc>
            </a:pPr>
            <a:r>
              <a:rPr lang="tr-TR" sz="1600" b="1" dirty="0" smtClean="0">
                <a:solidFill>
                  <a:schemeClr val="bg2">
                    <a:lumMod val="25000"/>
                  </a:schemeClr>
                </a:solidFill>
              </a:rPr>
              <a:t>Ülkemiz değerleri Tiyatro Kulüplerince canlandırılacaktır.</a:t>
            </a:r>
          </a:p>
          <a:p>
            <a:pPr>
              <a:lnSpc>
                <a:spcPct val="150000"/>
              </a:lnSpc>
            </a:pPr>
            <a:r>
              <a:rPr lang="tr-TR" sz="1600" b="1" dirty="0" smtClean="0">
                <a:solidFill>
                  <a:schemeClr val="bg2">
                    <a:lumMod val="25000"/>
                  </a:schemeClr>
                </a:solidFill>
              </a:rPr>
              <a:t>Temalı Okuma Etkinlikleri düzenlenecektir.</a:t>
            </a:r>
          </a:p>
          <a:p>
            <a:pPr>
              <a:lnSpc>
                <a:spcPct val="150000"/>
              </a:lnSpc>
            </a:pPr>
            <a:r>
              <a:rPr lang="tr-TR" sz="1600" b="1" dirty="0" smtClean="0">
                <a:solidFill>
                  <a:schemeClr val="bg2">
                    <a:lumMod val="25000"/>
                  </a:schemeClr>
                </a:solidFill>
              </a:rPr>
              <a:t>Belirlenen Değerler çerçevesinde Sinema Etkinlikleri yapılacaktır.</a:t>
            </a: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027186" y="251677"/>
            <a:ext cx="5553421"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YURDUMUN DEĞERLERİ</a:t>
            </a:r>
          </a:p>
        </p:txBody>
      </p:sp>
    </p:spTree>
    <p:extLst>
      <p:ext uri="{BB962C8B-B14F-4D97-AF65-F5344CB8AC3E}">
        <p14:creationId xmlns:p14="http://schemas.microsoft.com/office/powerpoint/2010/main" val="24392295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AĞAÇLARIN ADLARI İSTANBUL PROJESİ</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935" y="1200151"/>
            <a:ext cx="4845298" cy="2937774"/>
          </a:xfrm>
        </p:spPr>
      </p:pic>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82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491630"/>
            <a:ext cx="8229600" cy="2916324"/>
          </a:xfrm>
        </p:spPr>
        <p:txBody>
          <a:bodyPr>
            <a:noAutofit/>
          </a:bodyPr>
          <a:lstStyle/>
          <a:p>
            <a:pPr marL="0" indent="0" algn="just">
              <a:buNone/>
            </a:pPr>
            <a:endParaRPr lang="tr-TR" sz="2000" dirty="0" smtClean="0">
              <a:solidFill>
                <a:srgbClr val="FF0000"/>
              </a:solidFill>
            </a:endParaRPr>
          </a:p>
          <a:p>
            <a:pPr marL="0" indent="0" algn="just">
              <a:buNone/>
            </a:pPr>
            <a:r>
              <a:rPr lang="tr-TR" sz="1600" dirty="0" smtClean="0"/>
              <a:t>	Projemiz kapsamında İstanbul Milli Eğitim Müdürlüğüne bağlı devlet okul öğrencilerinin;okul bahçelerindeki ağaçların adlarını öğrenip,bu konuda bilgi eksikliğini gidererek doğaya saygılı olmalarını sağlamak.</a:t>
            </a:r>
          </a:p>
          <a:p>
            <a:pPr marL="0" indent="0" algn="just">
              <a:buNone/>
            </a:pPr>
            <a:endParaRPr lang="tr-TR" sz="1600" dirty="0" smtClean="0"/>
          </a:p>
          <a:p>
            <a:pPr marL="0" indent="0" algn="just">
              <a:buNone/>
            </a:pPr>
            <a:r>
              <a:rPr lang="tr-TR" sz="1600" dirty="0"/>
              <a:t>	</a:t>
            </a:r>
            <a:r>
              <a:rPr lang="tr-TR" sz="1600" dirty="0" smtClean="0"/>
              <a:t>Okul bahçelerinde bulunan ağaçların envanterini çıkarıp asarak farkındalık kazanmak, doğa dostu , ağaç dostu öğrenciler yetiştirmek .</a:t>
            </a:r>
          </a:p>
          <a:p>
            <a:pPr marL="0" indent="0" algn="just">
              <a:buNone/>
            </a:pPr>
            <a:endParaRPr lang="tr-TR" sz="1600" dirty="0" smtClean="0"/>
          </a:p>
          <a:p>
            <a:pPr marL="0" indent="0" algn="just">
              <a:buNone/>
            </a:pPr>
            <a:r>
              <a:rPr lang="tr-TR" sz="1600" dirty="0"/>
              <a:t>	</a:t>
            </a:r>
            <a:r>
              <a:rPr lang="tr-TR" sz="1600" dirty="0" smtClean="0"/>
              <a:t>Okul bahçelerinde bulunan ağaçların kitapçığını hazırlayarak arşiv kültürü oluşturmak amaçlanmıştır.</a:t>
            </a:r>
            <a:endParaRPr lang="tr-TR" sz="1600" dirty="0"/>
          </a:p>
          <a:p>
            <a:pPr marL="0" indent="0" algn="just">
              <a:buNone/>
            </a:pPr>
            <a:endParaRPr lang="tr-TR" sz="2000" dirty="0">
              <a:solidFill>
                <a:srgbClr val="FF0000"/>
              </a:solidFill>
            </a:endParaRPr>
          </a:p>
        </p:txBody>
      </p:sp>
      <p:pic>
        <p:nvPicPr>
          <p:cNvPr id="4" name="Picture 3" descr="C:\Users\Hüveyda\Desktop\LOGOLAR\RE__logo\HÜVEYDA GÜMÜŞ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415172"/>
            <a:ext cx="943546" cy="554496"/>
          </a:xfrm>
          <a:prstGeom prst="rect">
            <a:avLst/>
          </a:prstGeom>
          <a:noFill/>
          <a:ln>
            <a:noFill/>
          </a:ln>
        </p:spPr>
      </p:pic>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34604"/>
            <a:ext cx="648072" cy="870973"/>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2"/>
          <p:cNvSpPr txBox="1">
            <a:spLocks/>
          </p:cNvSpPr>
          <p:nvPr/>
        </p:nvSpPr>
        <p:spPr>
          <a:xfrm>
            <a:off x="1619672" y="327295"/>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1800" b="1" dirty="0" smtClean="0">
                <a:solidFill>
                  <a:srgbClr val="C00000"/>
                </a:solidFill>
              </a:rPr>
              <a:t>AĞAÇLARIN ADLARI İSTANBUL PROJESİ</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endParaRPr lang="tr-TR" sz="1800" b="1" dirty="0">
              <a:solidFill>
                <a:srgbClr val="C00000"/>
              </a:solidFill>
            </a:endParaRPr>
          </a:p>
        </p:txBody>
      </p:sp>
    </p:spTree>
    <p:extLst>
      <p:ext uri="{BB962C8B-B14F-4D97-AF65-F5344CB8AC3E}">
        <p14:creationId xmlns:p14="http://schemas.microsoft.com/office/powerpoint/2010/main" val="4076659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1619672" y="303498"/>
            <a:ext cx="4830868" cy="485589"/>
          </a:xfrm>
        </p:spPr>
        <p:txBody>
          <a:bodyPr>
            <a:noAutofit/>
          </a:bodyPr>
          <a:lstStyle/>
          <a:p>
            <a:r>
              <a:rPr lang="tr-TR" sz="1800" b="1" dirty="0" smtClean="0">
                <a:solidFill>
                  <a:srgbClr val="C00000"/>
                </a:solidFill>
              </a:rPr>
              <a:t>“ FARKLILIKLARIMIZLA YAŞIYORUZ,</a:t>
            </a:r>
            <a:r>
              <a:rPr lang="tr-TR" sz="1800" dirty="0" smtClean="0">
                <a:solidFill>
                  <a:srgbClr val="C00000"/>
                </a:solidFill>
              </a:rPr>
              <a:t/>
            </a:r>
            <a:br>
              <a:rPr lang="tr-TR" sz="1800" dirty="0" smtClean="0">
                <a:solidFill>
                  <a:srgbClr val="C00000"/>
                </a:solidFill>
              </a:rPr>
            </a:br>
            <a:r>
              <a:rPr lang="tr-TR" sz="1800" b="1" dirty="0" smtClean="0">
                <a:solidFill>
                  <a:srgbClr val="C00000"/>
                </a:solidFill>
              </a:rPr>
              <a:t>ENGELLERİ BİRLİKTE AŞIYORUZ”</a:t>
            </a:r>
            <a:r>
              <a:rPr lang="tr-TR" sz="1800" dirty="0" smtClean="0">
                <a:solidFill>
                  <a:srgbClr val="C00000"/>
                </a:solidFill>
              </a:rPr>
              <a:t/>
            </a:r>
            <a:br>
              <a:rPr lang="tr-TR" sz="1800" dirty="0" smtClean="0">
                <a:solidFill>
                  <a:srgbClr val="C00000"/>
                </a:solidFill>
              </a:rPr>
            </a:br>
            <a:r>
              <a:rPr lang="tr-TR" sz="1800" b="1" dirty="0" smtClean="0">
                <a:solidFill>
                  <a:srgbClr val="C00000"/>
                </a:solidFill>
              </a:rPr>
              <a:t> </a:t>
            </a:r>
            <a:r>
              <a:rPr lang="tr-TR" sz="1800" dirty="0" smtClean="0">
                <a:solidFill>
                  <a:srgbClr val="C00000"/>
                </a:solidFill>
              </a:rPr>
              <a:t/>
            </a:r>
            <a:br>
              <a:rPr lang="tr-TR" sz="1800" dirty="0" smtClean="0">
                <a:solidFill>
                  <a:srgbClr val="C00000"/>
                </a:solidFill>
              </a:rPr>
            </a:br>
            <a:endParaRPr lang="tr-TR" sz="1800" b="1" dirty="0">
              <a:solidFill>
                <a:srgbClr val="C00000"/>
              </a:solidFill>
            </a:endParaRPr>
          </a:p>
        </p:txBody>
      </p:sp>
      <p:graphicFrame>
        <p:nvGraphicFramePr>
          <p:cNvPr id="1029" name="Object 5"/>
          <p:cNvGraphicFramePr>
            <a:graphicFrameLocks noChangeAspect="1"/>
          </p:cNvGraphicFramePr>
          <p:nvPr>
            <p:extLst>
              <p:ext uri="{D42A27DB-BD31-4B8C-83A1-F6EECF244321}">
                <p14:modId xmlns:p14="http://schemas.microsoft.com/office/powerpoint/2010/main" val="2179752869"/>
              </p:ext>
            </p:extLst>
          </p:nvPr>
        </p:nvGraphicFramePr>
        <p:xfrm>
          <a:off x="1691680" y="949333"/>
          <a:ext cx="4752528" cy="3874343"/>
        </p:xfrm>
        <a:graphic>
          <a:graphicData uri="http://schemas.openxmlformats.org/presentationml/2006/ole">
            <mc:AlternateContent xmlns:mc="http://schemas.openxmlformats.org/markup-compatibility/2006">
              <mc:Choice xmlns:v="urn:schemas-microsoft-com:vml" Requires="v">
                <p:oleObj spid="_x0000_s1093" name="Acrobat Document" r:id="rId3" imgW="3571646" imgH="3571646" progId="AcroExch.Document.DC">
                  <p:embed/>
                </p:oleObj>
              </mc:Choice>
              <mc:Fallback>
                <p:oleObj name="Acrobat Document" r:id="rId3" imgW="3571646" imgH="3571646"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949333"/>
                        <a:ext cx="4752528" cy="3874343"/>
                      </a:xfrm>
                      <a:prstGeom prst="rect">
                        <a:avLst/>
                      </a:prstGeom>
                      <a:noFill/>
                      <a:ln>
                        <a:noFill/>
                      </a:ln>
                      <a:effectLst/>
                      <a:extLst/>
                    </p:spPr>
                  </p:pic>
                </p:oleObj>
              </mc:Fallback>
            </mc:AlternateContent>
          </a:graphicData>
        </a:graphic>
      </p:graphicFrame>
      <p:pic>
        <p:nvPicPr>
          <p:cNvPr id="5" name="Picture 3" descr="D:\Desktop\Loho202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0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2221" y="1045732"/>
            <a:ext cx="8319298" cy="4262322"/>
          </a:xfrm>
        </p:spPr>
        <p:txBody>
          <a:bodyPr>
            <a:noAutofit/>
          </a:bodyPr>
          <a:lstStyle/>
          <a:p>
            <a:pPr lvl="0" algn="just">
              <a:buNone/>
            </a:pPr>
            <a:r>
              <a:rPr lang="tr-TR" sz="1800" dirty="0" smtClean="0">
                <a:latin typeface="Times New Roman" pitchFamily="18" charset="0"/>
                <a:cs typeface="Times New Roman" pitchFamily="18" charset="0"/>
              </a:rPr>
              <a:t>Projemiz</a:t>
            </a:r>
            <a:endParaRPr lang="tr-TR" sz="1800" b="1" dirty="0" smtClean="0">
              <a:latin typeface="Times New Roman" pitchFamily="18" charset="0"/>
              <a:cs typeface="Times New Roman" pitchFamily="18" charset="0"/>
            </a:endParaRPr>
          </a:p>
          <a:p>
            <a:pPr lvl="0" algn="just">
              <a:buNone/>
            </a:pPr>
            <a:r>
              <a:rPr lang="tr-TR" sz="1200" b="1" dirty="0" smtClean="0">
                <a:latin typeface="Times New Roman" pitchFamily="18" charset="0"/>
                <a:cs typeface="Times New Roman" pitchFamily="18" charset="0"/>
              </a:rPr>
              <a:t>		</a:t>
            </a:r>
            <a:r>
              <a:rPr lang="tr-TR" sz="1800" dirty="0" smtClean="0">
                <a:latin typeface="Times New Roman" pitchFamily="18" charset="0"/>
                <a:cs typeface="Times New Roman" pitchFamily="18" charset="0"/>
              </a:rPr>
              <a:t>Özel eğitime ihtiyacı olan bireyleri sosyal ve fiziksel çevrelerinden mümkün olduğu kadar ayırmadan, toplumla etkileşim ve karşılıklı uyum sağlama surecini kapsayacak şekilde planlanıp yürütülmesi, özel eğitim ihtiyacı olan bireylerin eğitsel performansları doğrultusunda planlanmıştır.  </a:t>
            </a:r>
          </a:p>
          <a:p>
            <a:pPr lvl="0" algn="just">
              <a:buNone/>
            </a:pPr>
            <a:endParaRPr lang="tr-TR" sz="700" dirty="0" smtClean="0">
              <a:latin typeface="Times New Roman" pitchFamily="18" charset="0"/>
              <a:cs typeface="Times New Roman" pitchFamily="18" charset="0"/>
            </a:endParaRPr>
          </a:p>
          <a:p>
            <a:pPr lvl="0" algn="just">
              <a:buNone/>
            </a:pPr>
            <a:r>
              <a:rPr lang="tr-TR" sz="1800" dirty="0" smtClean="0">
                <a:latin typeface="Times New Roman" pitchFamily="18" charset="0"/>
                <a:cs typeface="Times New Roman" pitchFamily="18" charset="0"/>
              </a:rPr>
              <a:t>Bu kapsamda;</a:t>
            </a:r>
          </a:p>
          <a:p>
            <a:pPr lvl="0" algn="just">
              <a:buNone/>
            </a:pPr>
            <a:r>
              <a:rPr lang="tr-TR" sz="1800" dirty="0" smtClean="0">
                <a:latin typeface="Times New Roman" pitchFamily="18" charset="0"/>
                <a:cs typeface="Times New Roman" pitchFamily="18" charset="0"/>
              </a:rPr>
              <a:t> 	* Akranlarla yapılacak sosyal, sportif ve kültürel faaliyetler</a:t>
            </a:r>
          </a:p>
          <a:p>
            <a:pPr lvl="0" algn="just">
              <a:buNone/>
            </a:pPr>
            <a:r>
              <a:rPr lang="tr-TR" sz="1800" dirty="0" smtClean="0">
                <a:latin typeface="Times New Roman" pitchFamily="18" charset="0"/>
                <a:cs typeface="Times New Roman" pitchFamily="18" charset="0"/>
              </a:rPr>
              <a:t>	*Ailelerle yapılacak faaliyetler </a:t>
            </a:r>
          </a:p>
          <a:p>
            <a:pPr lvl="0" algn="just">
              <a:buNone/>
            </a:pPr>
            <a:r>
              <a:rPr lang="tr-TR" sz="1800" dirty="0" smtClean="0">
                <a:latin typeface="Times New Roman" pitchFamily="18" charset="0"/>
                <a:cs typeface="Times New Roman" pitchFamily="18" charset="0"/>
              </a:rPr>
              <a:t>	* Gezi, piknik, eğlence, sinema, faaliyetleri</a:t>
            </a:r>
          </a:p>
          <a:p>
            <a:pPr lvl="0" algn="just">
              <a:buNone/>
            </a:pPr>
            <a:r>
              <a:rPr lang="tr-TR" sz="1800" dirty="0" smtClean="0">
                <a:latin typeface="Times New Roman" pitchFamily="18" charset="0"/>
                <a:cs typeface="Times New Roman" pitchFamily="18" charset="0"/>
              </a:rPr>
              <a:t>	*Yaşlı bakım evleri, huzurevleri ziyaretleri</a:t>
            </a:r>
          </a:p>
          <a:p>
            <a:pPr lvl="0" algn="just">
              <a:buNone/>
            </a:pPr>
            <a:r>
              <a:rPr lang="tr-TR" sz="1800" dirty="0" smtClean="0">
                <a:latin typeface="Times New Roman" pitchFamily="18" charset="0"/>
                <a:cs typeface="Times New Roman" pitchFamily="18" charset="0"/>
              </a:rPr>
              <a:t>	*Atölye çalışmaları</a:t>
            </a:r>
          </a:p>
          <a:p>
            <a:pPr lvl="0" algn="just">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*Özel çocuklarımızın annelerine yönelik yapılacak eğitim ve sosyal etkinlikler</a:t>
            </a:r>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 FARKLILIKLARIMIZLA YAŞIYORUZ,</a:t>
            </a:r>
            <a:r>
              <a:rPr lang="tr-TR" sz="1800" dirty="0" smtClean="0">
                <a:solidFill>
                  <a:srgbClr val="C00000"/>
                </a:solidFill>
              </a:rPr>
              <a:t/>
            </a:r>
            <a:br>
              <a:rPr lang="tr-TR" sz="1800" dirty="0" smtClean="0">
                <a:solidFill>
                  <a:srgbClr val="C00000"/>
                </a:solidFill>
              </a:rPr>
            </a:br>
            <a:r>
              <a:rPr lang="tr-TR" sz="1800" b="1" dirty="0" smtClean="0">
                <a:solidFill>
                  <a:srgbClr val="C00000"/>
                </a:solidFill>
              </a:rPr>
              <a:t>ENGELLERİ BİRLİKTE AŞIYORUZ”</a:t>
            </a:r>
            <a:r>
              <a:rPr lang="tr-TR" sz="1800" dirty="0" smtClean="0">
                <a:solidFill>
                  <a:srgbClr val="C00000"/>
                </a:solidFill>
              </a:rPr>
              <a:t/>
            </a:r>
            <a:br>
              <a:rPr lang="tr-TR" sz="1800" dirty="0" smtClean="0">
                <a:solidFill>
                  <a:srgbClr val="C00000"/>
                </a:solidFill>
              </a:rPr>
            </a:br>
            <a:endParaRPr lang="tr-TR" sz="1800"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8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059582"/>
            <a:ext cx="8229600" cy="3510390"/>
          </a:xfrm>
        </p:spPr>
        <p:txBody>
          <a:bodyPr>
            <a:noAutofit/>
          </a:bodyPr>
          <a:lstStyle/>
          <a:p>
            <a:pPr marL="0" lvl="0" indent="0">
              <a:spcBef>
                <a:spcPts val="1000"/>
              </a:spcBef>
              <a:buClr>
                <a:srgbClr val="ED7D31"/>
              </a:buClr>
              <a:buNone/>
            </a:pPr>
            <a:r>
              <a:rPr lang="tr-TR" sz="1400" dirty="0" smtClean="0">
                <a:solidFill>
                  <a:prstClr val="black">
                    <a:lumMod val="85000"/>
                    <a:lumOff val="15000"/>
                  </a:prstClr>
                </a:solidFill>
                <a:latin typeface="Gill Sans MT" panose="020B0502020104020203"/>
                <a:cs typeface="+mn-cs"/>
              </a:rPr>
              <a:t>	Öğrencilerimiz </a:t>
            </a:r>
            <a:r>
              <a:rPr lang="tr-TR" sz="1400" dirty="0">
                <a:solidFill>
                  <a:prstClr val="black">
                    <a:lumMod val="85000"/>
                    <a:lumOff val="15000"/>
                  </a:prstClr>
                </a:solidFill>
                <a:latin typeface="Gill Sans MT" panose="020B0502020104020203"/>
                <a:cs typeface="+mn-cs"/>
              </a:rPr>
              <a:t>İstanbul kitaplarını </a:t>
            </a:r>
            <a:r>
              <a:rPr lang="tr-TR" sz="1400" dirty="0" smtClean="0">
                <a:solidFill>
                  <a:prstClr val="black">
                    <a:lumMod val="85000"/>
                    <a:lumOff val="15000"/>
                  </a:prstClr>
                </a:solidFill>
                <a:latin typeface="Gill Sans MT" panose="020B0502020104020203"/>
                <a:cs typeface="+mn-cs"/>
              </a:rPr>
              <a:t>okuyarak </a:t>
            </a:r>
            <a:r>
              <a:rPr lang="tr-TR" sz="1400" dirty="0">
                <a:solidFill>
                  <a:prstClr val="black">
                    <a:lumMod val="85000"/>
                    <a:lumOff val="15000"/>
                  </a:prstClr>
                </a:solidFill>
                <a:latin typeface="Gill Sans MT" panose="020B0502020104020203"/>
                <a:cs typeface="+mn-cs"/>
              </a:rPr>
              <a:t>İstanbul’u </a:t>
            </a:r>
            <a:r>
              <a:rPr lang="tr-TR" sz="1400" dirty="0" smtClean="0">
                <a:solidFill>
                  <a:prstClr val="black">
                    <a:lumMod val="85000"/>
                    <a:lumOff val="15000"/>
                  </a:prstClr>
                </a:solidFill>
                <a:latin typeface="Gill Sans MT" panose="020B0502020104020203"/>
                <a:cs typeface="+mn-cs"/>
              </a:rPr>
              <a:t>çok yönlü tanımış olacak </a:t>
            </a:r>
            <a:r>
              <a:rPr lang="tr-TR" sz="1400" dirty="0">
                <a:solidFill>
                  <a:prstClr val="black">
                    <a:lumMod val="85000"/>
                    <a:lumOff val="15000"/>
                  </a:prstClr>
                </a:solidFill>
                <a:latin typeface="Gill Sans MT" panose="020B0502020104020203"/>
                <a:cs typeface="+mn-cs"/>
              </a:rPr>
              <a:t>ve beraberinde okuma </a:t>
            </a:r>
            <a:r>
              <a:rPr lang="tr-TR" sz="1400" dirty="0" smtClean="0">
                <a:solidFill>
                  <a:prstClr val="black">
                    <a:lumMod val="85000"/>
                    <a:lumOff val="15000"/>
                  </a:prstClr>
                </a:solidFill>
                <a:latin typeface="Gill Sans MT" panose="020B0502020104020203"/>
                <a:cs typeface="+mn-cs"/>
              </a:rPr>
              <a:t>kültürünü geliştireceklerdir.</a:t>
            </a:r>
            <a:endParaRPr lang="tr-TR" sz="1400" dirty="0">
              <a:solidFill>
                <a:prstClr val="black">
                  <a:lumMod val="85000"/>
                  <a:lumOff val="15000"/>
                </a:prstClr>
              </a:solidFill>
              <a:latin typeface="Gill Sans MT" panose="020B0502020104020203"/>
              <a:cs typeface="+mn-cs"/>
            </a:endParaRPr>
          </a:p>
          <a:p>
            <a:pPr marL="0" lvl="0" indent="0">
              <a:spcBef>
                <a:spcPts val="1000"/>
              </a:spcBef>
              <a:buClr>
                <a:srgbClr val="ED7D31"/>
              </a:buClr>
              <a:buNone/>
            </a:pPr>
            <a:r>
              <a:rPr lang="tr-TR" sz="1400" dirty="0" smtClean="0">
                <a:solidFill>
                  <a:prstClr val="black">
                    <a:lumMod val="85000"/>
                    <a:lumOff val="15000"/>
                  </a:prstClr>
                </a:solidFill>
                <a:latin typeface="Gill Sans MT" panose="020B0502020104020203"/>
                <a:cs typeface="+mn-cs"/>
              </a:rPr>
              <a:t>Projemiz </a:t>
            </a:r>
            <a:r>
              <a:rPr lang="tr-TR" sz="1400" b="1" dirty="0" smtClean="0">
                <a:solidFill>
                  <a:prstClr val="black">
                    <a:lumMod val="85000"/>
                    <a:lumOff val="15000"/>
                  </a:prstClr>
                </a:solidFill>
                <a:latin typeface="Gill Sans MT" panose="020B0502020104020203"/>
                <a:cs typeface="+mn-cs"/>
              </a:rPr>
              <a:t>İstanbul’u tanımak </a:t>
            </a:r>
            <a:r>
              <a:rPr lang="tr-TR" sz="1400" dirty="0" smtClean="0">
                <a:solidFill>
                  <a:prstClr val="black">
                    <a:lumMod val="85000"/>
                    <a:lumOff val="15000"/>
                  </a:prstClr>
                </a:solidFill>
                <a:latin typeface="Gill Sans MT" panose="020B0502020104020203"/>
                <a:cs typeface="+mn-cs"/>
              </a:rPr>
              <a:t>ve </a:t>
            </a:r>
            <a:r>
              <a:rPr lang="tr-TR" sz="1400" b="1" dirty="0" smtClean="0">
                <a:solidFill>
                  <a:prstClr val="black">
                    <a:lumMod val="85000"/>
                    <a:lumOff val="15000"/>
                  </a:prstClr>
                </a:solidFill>
                <a:latin typeface="Gill Sans MT" panose="020B0502020104020203"/>
                <a:cs typeface="+mn-cs"/>
              </a:rPr>
              <a:t>okuma kültürünü geliştirmek </a:t>
            </a:r>
            <a:r>
              <a:rPr lang="tr-TR" sz="1400" dirty="0" smtClean="0">
                <a:solidFill>
                  <a:prstClr val="black">
                    <a:lumMod val="85000"/>
                    <a:lumOff val="15000"/>
                  </a:prstClr>
                </a:solidFill>
                <a:latin typeface="Gill Sans MT" panose="020B0502020104020203"/>
                <a:cs typeface="+mn-cs"/>
              </a:rPr>
              <a:t>olmak üzere iki yönlü olarak ilerleyecektir</a:t>
            </a:r>
          </a:p>
          <a:p>
            <a:pPr marL="0" lvl="0" indent="0">
              <a:spcBef>
                <a:spcPts val="1000"/>
              </a:spcBef>
              <a:buClr>
                <a:srgbClr val="ED7D31"/>
              </a:buClr>
              <a:buNone/>
            </a:pPr>
            <a:endParaRPr lang="tr-TR" sz="1400" dirty="0">
              <a:solidFill>
                <a:prstClr val="black">
                  <a:lumMod val="85000"/>
                  <a:lumOff val="15000"/>
                </a:prstClr>
              </a:solidFill>
              <a:latin typeface="Gill Sans MT" panose="020B0502020104020203"/>
              <a:cs typeface="+mn-cs"/>
            </a:endParaRPr>
          </a:p>
          <a:p>
            <a:pPr marL="0" lvl="0" indent="0">
              <a:spcBef>
                <a:spcPts val="1000"/>
              </a:spcBef>
              <a:buClr>
                <a:srgbClr val="ED7D31"/>
              </a:buClr>
              <a:buNone/>
            </a:pPr>
            <a:r>
              <a:rPr lang="tr-TR" sz="1400" dirty="0" smtClean="0">
                <a:solidFill>
                  <a:prstClr val="black">
                    <a:lumMod val="85000"/>
                    <a:lumOff val="15000"/>
                  </a:prstClr>
                </a:solidFill>
                <a:latin typeface="Gill Sans MT" panose="020B0502020104020203"/>
                <a:cs typeface="+mn-cs"/>
              </a:rPr>
              <a:t>Gerçekleştirilecek Faaliyetler,</a:t>
            </a:r>
            <a:endParaRPr lang="tr-TR" sz="1200" dirty="0">
              <a:solidFill>
                <a:prstClr val="black">
                  <a:lumMod val="85000"/>
                  <a:lumOff val="15000"/>
                </a:prstClr>
              </a:solidFill>
              <a:latin typeface="Gill Sans MT" panose="020B0502020104020203"/>
              <a:cs typeface="+mn-cs"/>
            </a:endParaRPr>
          </a:p>
          <a:p>
            <a:pPr marL="0" lvl="0" indent="0">
              <a:spcBef>
                <a:spcPts val="1000"/>
              </a:spcBef>
              <a:buClr>
                <a:srgbClr val="ED7D31"/>
              </a:buClr>
            </a:pPr>
            <a:r>
              <a:rPr lang="tr-TR" sz="1400" dirty="0">
                <a:solidFill>
                  <a:prstClr val="black">
                    <a:lumMod val="85000"/>
                    <a:lumOff val="15000"/>
                  </a:prstClr>
                </a:solidFill>
                <a:latin typeface="Gill Sans MT" panose="020B0502020104020203"/>
              </a:rPr>
              <a:t>İlçelerde Yazar Konferans ve Panellerinin </a:t>
            </a:r>
            <a:r>
              <a:rPr lang="tr-TR" sz="1400" dirty="0" smtClean="0">
                <a:solidFill>
                  <a:prstClr val="black">
                    <a:lumMod val="85000"/>
                    <a:lumOff val="15000"/>
                  </a:prstClr>
                </a:solidFill>
                <a:latin typeface="Gill Sans MT" panose="020B0502020104020203"/>
              </a:rPr>
              <a:t>düzenlenmesi,</a:t>
            </a:r>
            <a:endParaRPr lang="tr-TR" sz="1400" dirty="0">
              <a:solidFill>
                <a:prstClr val="black">
                  <a:lumMod val="85000"/>
                  <a:lumOff val="15000"/>
                </a:prstClr>
              </a:solidFill>
              <a:latin typeface="Gill Sans MT" panose="020B0502020104020203"/>
            </a:endParaRPr>
          </a:p>
          <a:p>
            <a:pPr marL="0" indent="0">
              <a:spcBef>
                <a:spcPts val="1000"/>
              </a:spcBef>
              <a:buClr>
                <a:srgbClr val="ED7D31"/>
              </a:buClr>
            </a:pPr>
            <a:r>
              <a:rPr lang="tr-TR" sz="1400" dirty="0">
                <a:solidFill>
                  <a:prstClr val="black">
                    <a:lumMod val="85000"/>
                    <a:lumOff val="15000"/>
                  </a:prstClr>
                </a:solidFill>
                <a:latin typeface="Gill Sans MT" panose="020B0502020104020203"/>
              </a:rPr>
              <a:t>İl </a:t>
            </a:r>
            <a:r>
              <a:rPr lang="tr-TR" sz="1400" dirty="0" smtClean="0">
                <a:solidFill>
                  <a:prstClr val="black">
                    <a:lumMod val="85000"/>
                    <a:lumOff val="15000"/>
                  </a:prstClr>
                </a:solidFill>
                <a:latin typeface="Gill Sans MT" panose="020B0502020104020203"/>
              </a:rPr>
              <a:t>geneli İstanbul temalı Bilgi ve Tasarım Yarışmaları,</a:t>
            </a:r>
            <a:endParaRPr lang="tr-TR" sz="1400" dirty="0">
              <a:solidFill>
                <a:prstClr val="black">
                  <a:lumMod val="85000"/>
                  <a:lumOff val="15000"/>
                </a:prstClr>
              </a:solidFill>
              <a:latin typeface="Gill Sans MT" panose="020B0502020104020203"/>
            </a:endParaRPr>
          </a:p>
          <a:p>
            <a:pPr marL="0" indent="0">
              <a:spcBef>
                <a:spcPts val="1000"/>
              </a:spcBef>
              <a:buClr>
                <a:srgbClr val="ED7D31"/>
              </a:buClr>
            </a:pPr>
            <a:r>
              <a:rPr lang="tr-TR" sz="1400" dirty="0">
                <a:solidFill>
                  <a:prstClr val="black">
                    <a:lumMod val="85000"/>
                    <a:lumOff val="15000"/>
                  </a:prstClr>
                </a:solidFill>
                <a:latin typeface="Gill Sans MT" panose="020B0502020104020203"/>
              </a:rPr>
              <a:t>İstanbul temalı kitapların okunması ve öğrenci okuma halkalarının </a:t>
            </a:r>
            <a:r>
              <a:rPr lang="tr-TR" sz="1400" dirty="0" smtClean="0">
                <a:solidFill>
                  <a:prstClr val="black">
                    <a:lumMod val="85000"/>
                    <a:lumOff val="15000"/>
                  </a:prstClr>
                </a:solidFill>
                <a:latin typeface="Gill Sans MT" panose="020B0502020104020203"/>
              </a:rPr>
              <a:t>oluşturulması,</a:t>
            </a:r>
            <a:endParaRPr lang="tr-TR" sz="1400" dirty="0">
              <a:solidFill>
                <a:prstClr val="black">
                  <a:lumMod val="85000"/>
                  <a:lumOff val="15000"/>
                </a:prstClr>
              </a:solidFill>
              <a:latin typeface="Gill Sans MT" panose="020B0502020104020203"/>
            </a:endParaRPr>
          </a:p>
          <a:p>
            <a:pPr marL="0" indent="0">
              <a:spcBef>
                <a:spcPts val="1000"/>
              </a:spcBef>
              <a:buClr>
                <a:srgbClr val="ED7D31"/>
              </a:buClr>
            </a:pPr>
            <a:r>
              <a:rPr lang="tr-TR" sz="1400" dirty="0">
                <a:solidFill>
                  <a:prstClr val="black">
                    <a:lumMod val="85000"/>
                    <a:lumOff val="15000"/>
                  </a:prstClr>
                </a:solidFill>
                <a:latin typeface="Gill Sans MT" panose="020B0502020104020203"/>
              </a:rPr>
              <a:t>İstanbul Konulu Öğrenci </a:t>
            </a:r>
            <a:r>
              <a:rPr lang="tr-TR" sz="1400" dirty="0" smtClean="0">
                <a:solidFill>
                  <a:prstClr val="black">
                    <a:lumMod val="85000"/>
                    <a:lumOff val="15000"/>
                  </a:prstClr>
                </a:solidFill>
                <a:latin typeface="Gill Sans MT" panose="020B0502020104020203"/>
              </a:rPr>
              <a:t>Panelleri,</a:t>
            </a:r>
            <a:endParaRPr lang="tr-TR" sz="1400" dirty="0">
              <a:solidFill>
                <a:prstClr val="black">
                  <a:lumMod val="85000"/>
                  <a:lumOff val="15000"/>
                </a:prstClr>
              </a:solidFill>
              <a:latin typeface="Gill Sans MT" panose="020B0502020104020203"/>
            </a:endParaRPr>
          </a:p>
          <a:p>
            <a:pPr marL="0" indent="0">
              <a:spcBef>
                <a:spcPts val="1000"/>
              </a:spcBef>
              <a:buClr>
                <a:srgbClr val="ED7D31"/>
              </a:buClr>
            </a:pPr>
            <a:r>
              <a:rPr lang="tr-TR" sz="1400" dirty="0">
                <a:solidFill>
                  <a:prstClr val="black">
                    <a:lumMod val="85000"/>
                    <a:lumOff val="15000"/>
                  </a:prstClr>
                </a:solidFill>
                <a:latin typeface="Gill Sans MT" panose="020B0502020104020203"/>
              </a:rPr>
              <a:t>İstanbul  Konulu Yazı ve Şiir </a:t>
            </a:r>
            <a:r>
              <a:rPr lang="tr-TR" sz="1400" dirty="0" smtClean="0">
                <a:solidFill>
                  <a:prstClr val="black">
                    <a:lumMod val="85000"/>
                    <a:lumOff val="15000"/>
                  </a:prstClr>
                </a:solidFill>
                <a:latin typeface="Gill Sans MT" panose="020B0502020104020203"/>
              </a:rPr>
              <a:t>Yarışmaları,</a:t>
            </a:r>
            <a:endParaRPr lang="tr-TR" sz="1400" dirty="0">
              <a:solidFill>
                <a:prstClr val="black">
                  <a:lumMod val="85000"/>
                  <a:lumOff val="15000"/>
                </a:prstClr>
              </a:solidFill>
              <a:latin typeface="Gill Sans MT" panose="020B0502020104020203"/>
            </a:endParaRPr>
          </a:p>
          <a:p>
            <a:pPr marL="0" indent="0">
              <a:spcBef>
                <a:spcPts val="1000"/>
              </a:spcBef>
              <a:buClr>
                <a:srgbClr val="ED7D31"/>
              </a:buClr>
            </a:pPr>
            <a:r>
              <a:rPr lang="tr-TR" sz="1400" dirty="0" smtClean="0">
                <a:solidFill>
                  <a:prstClr val="black">
                    <a:lumMod val="85000"/>
                    <a:lumOff val="15000"/>
                  </a:prstClr>
                </a:solidFill>
                <a:latin typeface="Gill Sans MT" panose="020B0502020104020203"/>
              </a:rPr>
              <a:t>"Öğrencilerin </a:t>
            </a:r>
            <a:r>
              <a:rPr lang="tr-TR" sz="1400" dirty="0">
                <a:solidFill>
                  <a:prstClr val="black">
                    <a:lumMod val="85000"/>
                    <a:lumOff val="15000"/>
                  </a:prstClr>
                </a:solidFill>
                <a:latin typeface="Gill Sans MT" panose="020B0502020104020203"/>
              </a:rPr>
              <a:t>Dilinden İstanbul" adlı kitap çalışmasının </a:t>
            </a:r>
            <a:r>
              <a:rPr lang="tr-TR" sz="1400" dirty="0" smtClean="0">
                <a:solidFill>
                  <a:prstClr val="black">
                    <a:lumMod val="85000"/>
                    <a:lumOff val="15000"/>
                  </a:prstClr>
                </a:solidFill>
                <a:latin typeface="Gill Sans MT" panose="020B0502020104020203"/>
              </a:rPr>
              <a:t>yapılması,</a:t>
            </a:r>
            <a:endParaRPr lang="tr-TR" sz="1400" dirty="0">
              <a:solidFill>
                <a:prstClr val="black">
                  <a:lumMod val="85000"/>
                  <a:lumOff val="15000"/>
                </a:prstClr>
              </a:solidFill>
              <a:latin typeface="Gill Sans MT" panose="020B0502020104020203"/>
            </a:endParaRPr>
          </a:p>
          <a:p>
            <a:pPr marL="0" lvl="0" indent="0">
              <a:spcBef>
                <a:spcPts val="1000"/>
              </a:spcBef>
              <a:buClr>
                <a:srgbClr val="ED7D31"/>
              </a:buClr>
              <a:buNone/>
            </a:pPr>
            <a:endParaRPr lang="tr-TR" sz="20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İSTANBUL’U OKUYORUM</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0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46685" y="1131590"/>
            <a:ext cx="6677643" cy="3640433"/>
          </a:xfrm>
        </p:spPr>
        <p:txBody>
          <a:bodyPr>
            <a:noAutofit/>
          </a:bodyPr>
          <a:lstStyle/>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Okulda Veli-Öğrenci akşam okumalarının yapılması,</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Tarihi mekanlarda okuma etkinlikleri,</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Öğretmen ve okul yöneticileri okuma gruplarının oluşturulması,</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Öğrenci Yazar buluşmaları,</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Farklı mekanlarda farkındalık okumaları,</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Anlayarak hızlı okuma kurslarının açılması,</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Okul kütüphanelerinin fiziksel olarak ve içerik bakımından zenginleştirilmesi, </a:t>
            </a:r>
          </a:p>
          <a:p>
            <a:pPr marL="0" lvl="0" indent="0">
              <a:lnSpc>
                <a:spcPct val="150000"/>
              </a:lnSpc>
              <a:spcBef>
                <a:spcPts val="1000"/>
              </a:spcBef>
              <a:buClr>
                <a:srgbClr val="ED7D31"/>
              </a:buClr>
            </a:pPr>
            <a:r>
              <a:rPr lang="tr-TR" sz="1400" dirty="0" smtClean="0">
                <a:solidFill>
                  <a:prstClr val="black">
                    <a:lumMod val="85000"/>
                    <a:lumOff val="15000"/>
                  </a:prstClr>
                </a:solidFill>
                <a:latin typeface="Gill Sans MT" panose="020B0502020104020203"/>
              </a:rPr>
              <a:t>Okuma ve yazarlık kulüplerinin oluşturulması,</a:t>
            </a:r>
            <a:endParaRPr lang="tr-TR" sz="1400" dirty="0">
              <a:solidFill>
                <a:prstClr val="black">
                  <a:lumMod val="85000"/>
                  <a:lumOff val="15000"/>
                </a:prstClr>
              </a:solidFill>
              <a:latin typeface="Gill Sans MT" panose="020B0502020104020203"/>
            </a:endParaRPr>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İSTANBUL’U OKUYORUM</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pic>
        <p:nvPicPr>
          <p:cNvPr id="4" name="Picture 3" descr="D:\Desktop\Loho2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8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4091</TotalTime>
  <Words>861</Words>
  <Application>Microsoft Office PowerPoint</Application>
  <PresentationFormat>Ekran Gösterisi (16:9)</PresentationFormat>
  <Paragraphs>270</Paragraphs>
  <Slides>53</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53</vt:i4>
      </vt:variant>
    </vt:vector>
  </HeadingPairs>
  <TitlesOfParts>
    <vt:vector size="55" baseType="lpstr">
      <vt:lpstr>Ofis Teması</vt:lpstr>
      <vt:lpstr>Acrobat Document</vt:lpstr>
      <vt:lpstr>PowerPoint Sunusu</vt:lpstr>
      <vt:lpstr>PowerPoint Sunusu</vt:lpstr>
      <vt:lpstr>ÖĞRETMENİYLE GÜZEL İSTANBUL </vt:lpstr>
      <vt:lpstr>ÖĞRETMENİYLE GÜZEL İSTANBUL </vt:lpstr>
      <vt:lpstr>OKULUMDA BİR SES İKİ NEFES </vt:lpstr>
      <vt:lpstr>“ FARKLILIKLARIMIZLA YAŞIYORUZ, ENGELLERİ BİRLİKTE AŞIYORUZ”   </vt:lpstr>
      <vt:lpstr>“ FARKLILIKLARIMIZLA YAŞIYORUZ, ENGELLERİ BİRLİKTE AŞIYORUZ” </vt:lpstr>
      <vt:lpstr>İSTANBUL’U OKUYORUM </vt:lpstr>
      <vt:lpstr>İSTANBUL’U OKUYORUM </vt:lpstr>
      <vt:lpstr> </vt:lpstr>
      <vt:lpstr>KURUMSAL İŞBİRLİKLERİYLE  İSTANBUL VİZYONU</vt:lpstr>
      <vt:lpstr>PowerPoint Sunusu</vt:lpstr>
      <vt:lpstr>FUAT SEZGİN’İN İZİNDE PROJESİ</vt:lpstr>
      <vt:lpstr>FUAT SEZGİN’İN İZİNDE PROJESİ</vt:lpstr>
      <vt:lpstr>PowerPoint Sunusu</vt:lpstr>
      <vt:lpstr>Öğretmenler Arası Yenilikçi Öğretim Materyalleri Ulusal Tasarım Yarışması</vt:lpstr>
      <vt:lpstr>PowerPoint Sunusu</vt:lpstr>
      <vt:lpstr>PowerPoint Sunusu</vt:lpstr>
      <vt:lpstr>PowerPoint Sunusu</vt:lpstr>
      <vt:lpstr>PowerPoint Sunusu</vt:lpstr>
      <vt:lpstr>PowerPoint Sunusu</vt:lpstr>
      <vt:lpstr>PowerPoint Sunusu</vt:lpstr>
      <vt:lpstr>BİR HARF BİN İSTANBUL</vt:lpstr>
      <vt:lpstr>BİR HARF BİN İSTANBUL</vt:lpstr>
      <vt:lpstr>BİR HARF BİN İSTANBUL</vt:lpstr>
      <vt:lpstr>PowerPoint Sunusu</vt:lpstr>
      <vt:lpstr>PowerPoint Sunusu</vt:lpstr>
      <vt:lpstr>PowerPoint Sunusu</vt:lpstr>
      <vt:lpstr>İSTANBUL ÖĞRETMEN AKADEMİLERİ</vt:lpstr>
      <vt:lpstr>İSTANBUL ÖĞRETMEN AKADEMİLERİ</vt:lpstr>
      <vt:lpstr>İSTANBUL ÖĞRETMEN AKADEMİLERİ</vt:lpstr>
      <vt:lpstr>PowerPoint Sunusu</vt:lpstr>
      <vt:lpstr>Eğitimde İyi Örneklerden  Özgün Uygulamalara</vt:lpstr>
      <vt:lpstr>Eğitimde İyi Örneklerden  Özgün Uygulamalara</vt:lpstr>
      <vt:lpstr>GELECEĞİM OKULDA </vt:lpstr>
      <vt:lpstr>PROJENİN AMACI </vt:lpstr>
      <vt:lpstr>PROJENİN AMACI </vt:lpstr>
      <vt:lpstr>PowerPoint Sunusu</vt:lpstr>
      <vt:lpstr>UMUDUM ÖĞRETMENİM</vt:lpstr>
      <vt:lpstr>PowerPoint Sunusu</vt:lpstr>
      <vt:lpstr>TEMEL FİKİRLERDEN TEMEL BİLİMLERE «Bilim Olimpiyatları» </vt:lpstr>
      <vt:lpstr>PowerPoint Sunusu</vt:lpstr>
      <vt:lpstr>OKUL DERGİLERİ</vt:lpstr>
      <vt:lpstr>OKUL DERGİLERİ</vt:lpstr>
      <vt:lpstr>MEKTEP İSTANBUL</vt:lpstr>
      <vt:lpstr>SAĞLIKLI GELECEK İÇİN HİJYENİK OKULLAR </vt:lpstr>
      <vt:lpstr>PowerPoint Sunusu</vt:lpstr>
      <vt:lpstr>Öğrenci Liderlerimiz  Şehrimizin Öncüleriyle Buluşuyor</vt:lpstr>
      <vt:lpstr>Öğrenci Liderlerimiz  Şehrimizin Öncüleriyle Buluşuyor</vt:lpstr>
      <vt:lpstr>PowerPoint Sunusu</vt:lpstr>
      <vt:lpstr>PowerPoint Sunusu</vt:lpstr>
      <vt:lpstr>AĞAÇLARIN ADLARI İSTANBUL PROJESİ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JÜLİDE ÖZTÜRK</dc:creator>
  <cp:lastModifiedBy>byrmxtr byrmxtr</cp:lastModifiedBy>
  <cp:revision>479</cp:revision>
  <cp:lastPrinted>2017-09-12T11:34:22Z</cp:lastPrinted>
  <dcterms:created xsi:type="dcterms:W3CDTF">2017-02-14T09:34:15Z</dcterms:created>
  <dcterms:modified xsi:type="dcterms:W3CDTF">2018-11-01T21:58:43Z</dcterms:modified>
</cp:coreProperties>
</file>